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91" r:id="rId2"/>
    <p:sldId id="469" r:id="rId3"/>
    <p:sldId id="434" r:id="rId4"/>
    <p:sldId id="368" r:id="rId5"/>
    <p:sldId id="380" r:id="rId6"/>
    <p:sldId id="455" r:id="rId7"/>
    <p:sldId id="467" r:id="rId8"/>
    <p:sldId id="468" r:id="rId9"/>
    <p:sldId id="458" r:id="rId10"/>
    <p:sldId id="459" r:id="rId11"/>
    <p:sldId id="454" r:id="rId12"/>
    <p:sldId id="460" r:id="rId13"/>
    <p:sldId id="358" r:id="rId14"/>
    <p:sldId id="464" r:id="rId15"/>
    <p:sldId id="299" r:id="rId16"/>
    <p:sldId id="335" r:id="rId17"/>
    <p:sldId id="461" r:id="rId18"/>
    <p:sldId id="462" r:id="rId19"/>
    <p:sldId id="465" r:id="rId20"/>
    <p:sldId id="402" r:id="rId21"/>
    <p:sldId id="463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33" r:id="rId30"/>
    <p:sldId id="450" r:id="rId31"/>
    <p:sldId id="451" r:id="rId32"/>
    <p:sldId id="452" r:id="rId33"/>
    <p:sldId id="453" r:id="rId34"/>
    <p:sldId id="288" r:id="rId35"/>
    <p:sldId id="319" r:id="rId36"/>
    <p:sldId id="318" r:id="rId37"/>
    <p:sldId id="466" r:id="rId38"/>
  </p:sldIdLst>
  <p:sldSz cx="9144000" cy="6858000" type="screen4x3"/>
  <p:notesSz cx="92964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B5B5B5"/>
    <a:srgbClr val="33CCCC"/>
    <a:srgbClr val="000080"/>
    <a:srgbClr val="FCFF94"/>
    <a:srgbClr val="8000FF"/>
    <a:srgbClr val="FF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668" y="57"/>
      </p:cViewPr>
      <p:guideLst>
        <p:guide orient="horz" pos="26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-896" y="-96"/>
      </p:cViewPr>
      <p:guideLst>
        <p:guide orient="horz"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64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2" Type="http://schemas.openxmlformats.org/officeDocument/2006/relationships/image" Target="../media/image46.emf"/><Relationship Id="rId1" Type="http://schemas.openxmlformats.org/officeDocument/2006/relationships/image" Target="../media/image60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CA1B835-A7A0-AD42-B50D-431B15B4C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3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6875" y="515938"/>
            <a:ext cx="3427413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57550"/>
            <a:ext cx="743585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C343278-97E2-E749-AF3F-B975FE841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73C3C5-C5D4-F34F-9495-D091E77A278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CAF31F-E7EE-5541-A470-F003BE3BC197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877AD0F-1848-CF4B-9822-454FB659757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F4F730-7209-9444-8E3E-26EA85DE9A00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E8FE22-D1E7-4D45-863A-5AB7A314F3B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Blue is path loss, pink is standard deviation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71709B-87FA-F94C-B505-3CF854439771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1C085B-5A6C-5C47-9420-E45A4F1A344E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0DF99C-BBA7-D044-A79C-1BEDBDBFBC4D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8536C-7524-4E46-B1DE-A38F2F50552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FF4BA5-A804-D94A-B10D-9488BAE3810F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EE3255-C4AE-0549-A8D6-769E7FE3DED9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4D4311-A9C8-EA46-88C1-07CD2E43F096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This is a representative scenario we would like to emulate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E24E88-4F9A-0E4A-82E1-5087177B8737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32D339-F0BE-0F41-9D35-8E2447FDC9E8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B00CB9-C43B-6342-B027-58BD445000E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537F29-5347-6943-BBE7-BC44F4A6A41D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1C1D62-FC77-EE4E-981C-768E3632B090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7D614E-6DD1-D847-ACCC-00BC5CBACED9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83DFBE-EAD1-454E-A76D-37584D7EB98F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6963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EAFE5E-F807-1D49-A47C-84B67B4CD9A7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CB9974-F718-B54D-A177-59F48E43E76B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Arbitrator enforces causality into the simulation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0F6DF65-D788-FC44-8603-A1ABC34DC65C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F05949-E136-3C40-86AA-4A94FF0AAA93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E804A1-6D60-E74E-BE91-248820543C10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A44174-541F-794C-B96F-9FB8815F722B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7987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6429B7-9640-7E47-8936-72619BDE6B76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Picture shows LLAMAComm scenario with 6 radios.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Signals processed in a block-wise fashion.  Blocks are referred to as segments.  100-10K+ samples.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Block lengths can be different, but all blocks are processed at the same sample rate.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So, a particular receive segment requires that all transmit segments are processed first.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Numbers show the order the blocks were processed in.  Goal of LLAMAComm is to make the order of simulation transparent.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0F7DB5-7FEF-7848-AC9C-784C4EE7DFA5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585397-60EA-6144-8D6B-605FF5E0C65D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4657405-0FF4-3841-9B88-A1BEBDECD7E0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244C5D-8959-034B-8E95-405B5835EE60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35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79A804-695E-0D4B-A6C3-442832F47F44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56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B630C3-39D8-F245-AE74-655F65258C87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76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2035CF-FC8B-2A40-B507-9E3E703C5EB0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958ED0D-6765-6A4A-A1B2-DD8DFEC8DA5C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4881AC-B855-AF41-8FC9-3C035DF7208E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-317500" y="730250"/>
            <a:ext cx="9755188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338C4268-B851-6248-B2A3-8D2B511AE39E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V="1">
            <a:off x="-309563" y="6016625"/>
            <a:ext cx="9753601" cy="150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586538" y="6019800"/>
            <a:ext cx="21494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8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5548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5548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335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671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3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7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9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22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335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Freeform 4"/>
          <p:cNvSpPr>
            <a:spLocks/>
          </p:cNvSpPr>
          <p:nvPr/>
        </p:nvSpPr>
        <p:spPr bwMode="auto">
          <a:xfrm>
            <a:off x="-317500" y="855663"/>
            <a:ext cx="9755188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586538" y="6303963"/>
            <a:ext cx="2149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Freeform 7"/>
          <p:cNvSpPr>
            <a:spLocks/>
          </p:cNvSpPr>
          <p:nvPr/>
        </p:nvSpPr>
        <p:spPr bwMode="auto">
          <a:xfrm flipV="1">
            <a:off x="8763000" y="6248400"/>
            <a:ext cx="914400" cy="18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B09C6470-2D55-594E-977B-A770984D0818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4105" name="Freeform 9"/>
          <p:cNvSpPr>
            <a:spLocks/>
          </p:cNvSpPr>
          <p:nvPr/>
        </p:nvSpPr>
        <p:spPr bwMode="auto">
          <a:xfrm flipV="1">
            <a:off x="-304800" y="6324600"/>
            <a:ext cx="6859588" cy="106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1034" name="Picture 12" descr="FinalsmclearLLAMAComm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241300"/>
            <a:ext cx="10461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charset="-128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4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38.emf"/><Relationship Id="rId34" Type="http://schemas.openxmlformats.org/officeDocument/2006/relationships/image" Target="../media/image3.png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3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8.png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oleObject" Target="../embeddings/oleObject14.bin"/><Relationship Id="rId36" Type="http://schemas.openxmlformats.org/officeDocument/2006/relationships/image" Target="../media/image6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41.e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53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8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62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61.emf"/><Relationship Id="rId5" Type="http://schemas.openxmlformats.org/officeDocument/2006/relationships/image" Target="../media/image59.emf"/><Relationship Id="rId15" Type="http://schemas.openxmlformats.org/officeDocument/2006/relationships/image" Target="../media/image63.e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67.emf"/><Relationship Id="rId18" Type="http://schemas.openxmlformats.org/officeDocument/2006/relationships/oleObject" Target="../embeddings/oleObject45.bin"/><Relationship Id="rId26" Type="http://schemas.openxmlformats.org/officeDocument/2006/relationships/oleObject" Target="../embeddings/oleObject49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1.emf"/><Relationship Id="rId7" Type="http://schemas.openxmlformats.org/officeDocument/2006/relationships/image" Target="../media/image46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33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75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6.emf"/><Relationship Id="rId24" Type="http://schemas.openxmlformats.org/officeDocument/2006/relationships/oleObject" Target="../embeddings/oleObject48.bin"/><Relationship Id="rId32" Type="http://schemas.openxmlformats.org/officeDocument/2006/relationships/oleObject" Target="../embeddings/oleObject52.bin"/><Relationship Id="rId5" Type="http://schemas.openxmlformats.org/officeDocument/2006/relationships/image" Target="../media/image60.emf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28" Type="http://schemas.openxmlformats.org/officeDocument/2006/relationships/oleObject" Target="../embeddings/oleObject50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70.emf"/><Relationship Id="rId31" Type="http://schemas.openxmlformats.org/officeDocument/2006/relationships/image" Target="../media/image76.e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47.bin"/><Relationship Id="rId27" Type="http://schemas.openxmlformats.org/officeDocument/2006/relationships/image" Target="../media/image74.emf"/><Relationship Id="rId30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83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82.emf"/><Relationship Id="rId5" Type="http://schemas.openxmlformats.org/officeDocument/2006/relationships/image" Target="../media/image79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8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6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87.emf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11338" y="2420938"/>
            <a:ext cx="6502400" cy="1831975"/>
          </a:xfrm>
        </p:spPr>
        <p:txBody>
          <a:bodyPr/>
          <a:lstStyle/>
          <a:p>
            <a:pPr algn="l"/>
            <a:r>
              <a:rPr lang="en-US" sz="3300">
                <a:latin typeface="Arial" charset="0"/>
                <a:ea typeface="ＭＳ Ｐゴシック" charset="0"/>
                <a:cs typeface="ＭＳ Ｐゴシック" charset="0"/>
              </a:rPr>
              <a:t>Lincoln Laboratory Ad-hoc MIMO Adaptive Communication Simulation Tool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2256954" y="4336380"/>
            <a:ext cx="4530086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spcBef>
                <a:spcPct val="50000"/>
              </a:spcBef>
              <a:spcAft>
                <a:spcPct val="50000"/>
              </a:spcAft>
              <a:buSzPct val="125000"/>
            </a:pPr>
            <a:r>
              <a:rPr lang="en-US" sz="2000" b="1" dirty="0"/>
              <a:t>Adam </a:t>
            </a:r>
            <a:r>
              <a:rPr lang="en-US" sz="2000" b="1" dirty="0" smtClean="0"/>
              <a:t>Margetts</a:t>
            </a:r>
            <a:r>
              <a:rPr lang="en-US" sz="2000" b="1" dirty="0"/>
              <a:t>, </a:t>
            </a:r>
            <a:r>
              <a:rPr lang="en-US" sz="2000" b="1" dirty="0" smtClean="0"/>
              <a:t>Derek Young,  Bruce </a:t>
            </a:r>
            <a:r>
              <a:rPr lang="en-US" sz="2000" b="1" dirty="0"/>
              <a:t>McGuffin, </a:t>
            </a:r>
            <a:r>
              <a:rPr lang="en-US" sz="2000" b="1" dirty="0" smtClean="0"/>
              <a:t>Dan </a:t>
            </a:r>
            <a:r>
              <a:rPr lang="en-US" sz="2000" b="1" dirty="0"/>
              <a:t>Bliss, </a:t>
            </a:r>
            <a:r>
              <a:rPr lang="en-US" sz="2000" b="1" dirty="0" smtClean="0"/>
              <a:t>Glenn Fawcett, and </a:t>
            </a:r>
            <a:r>
              <a:rPr lang="en-US" sz="2000" b="1" dirty="0"/>
              <a:t>Lloyd </a:t>
            </a:r>
            <a:r>
              <a:rPr lang="en-US" sz="2000" b="1" dirty="0" smtClean="0"/>
              <a:t>the Llama</a:t>
            </a:r>
            <a:endParaRPr lang="en-US" sz="2000" b="1" dirty="0"/>
          </a:p>
        </p:txBody>
      </p:sp>
      <p:pic>
        <p:nvPicPr>
          <p:cNvPr id="16388" name="Picture 9" descr="FinalsmclearLLAMAComm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6838"/>
            <a:ext cx="462121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44" y="6150114"/>
            <a:ext cx="852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DISTRIBUTION STATEMENT A. Approved </a:t>
            </a:r>
            <a:r>
              <a:rPr lang="en-US" sz="1000" dirty="0" smtClean="0">
                <a:solidFill>
                  <a:prstClr val="black"/>
                </a:solidFill>
              </a:rPr>
              <a:t>for </a:t>
            </a:r>
            <a:r>
              <a:rPr lang="en-US" sz="1000" dirty="0">
                <a:solidFill>
                  <a:prstClr val="black"/>
                </a:solidFill>
              </a:rPr>
              <a:t>public release</a:t>
            </a:r>
            <a:r>
              <a:rPr lang="en-US" sz="1000" dirty="0" smtClean="0">
                <a:solidFill>
                  <a:prstClr val="black"/>
                </a:solidFill>
              </a:rPr>
              <a:t>. Distribution </a:t>
            </a:r>
            <a:r>
              <a:rPr lang="en-US" sz="1000" dirty="0">
                <a:solidFill>
                  <a:prstClr val="black"/>
                </a:solidFill>
              </a:rPr>
              <a:t>is unlimited</a:t>
            </a:r>
            <a:r>
              <a:rPr lang="en-US" sz="1000" dirty="0" smtClean="0">
                <a:solidFill>
                  <a:prstClr val="black"/>
                </a:solidFill>
              </a:rPr>
              <a:t>.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material is based upon work supported by the Defense Advanced </a:t>
            </a:r>
            <a:r>
              <a:rPr lang="en-US" sz="1000" dirty="0" smtClean="0">
                <a:solidFill>
                  <a:prstClr val="black"/>
                </a:solidFill>
              </a:rPr>
              <a:t>Research Projects </a:t>
            </a:r>
            <a:r>
              <a:rPr lang="en-US" sz="1000" dirty="0">
                <a:solidFill>
                  <a:prstClr val="black"/>
                </a:solidFill>
              </a:rPr>
              <a:t>Agency under Air Force Contract No. FA8702-15-D-0001. Any </a:t>
            </a:r>
            <a:r>
              <a:rPr lang="en-US" sz="1000" dirty="0" err="1" smtClean="0">
                <a:solidFill>
                  <a:prstClr val="black"/>
                </a:solidFill>
              </a:rPr>
              <a:t>opinions,findings</a:t>
            </a:r>
            <a:r>
              <a:rPr lang="en-US" sz="1000" dirty="0">
                <a:solidFill>
                  <a:prstClr val="black"/>
                </a:solidFill>
              </a:rPr>
              <a:t>, conclusions or recommendations expressed in this material are </a:t>
            </a:r>
            <a:r>
              <a:rPr lang="en-US" sz="1000" dirty="0" smtClean="0">
                <a:solidFill>
                  <a:prstClr val="black"/>
                </a:solidFill>
              </a:rPr>
              <a:t>those of </a:t>
            </a:r>
            <a:r>
              <a:rPr lang="en-US" sz="1000" dirty="0">
                <a:solidFill>
                  <a:prstClr val="black"/>
                </a:solidFill>
              </a:rPr>
              <a:t>the author(s) and do not necessarily reflect the views of the </a:t>
            </a:r>
            <a:r>
              <a:rPr lang="en-US" sz="1000" dirty="0" smtClean="0">
                <a:solidFill>
                  <a:prstClr val="black"/>
                </a:solidFill>
              </a:rPr>
              <a:t>Defense Advanced </a:t>
            </a:r>
            <a:r>
              <a:rPr lang="en-US" sz="1000" dirty="0">
                <a:solidFill>
                  <a:prstClr val="black"/>
                </a:solidFill>
              </a:rPr>
              <a:t>Research Projects Agency</a:t>
            </a:r>
            <a:r>
              <a:rPr lang="en-US" sz="1000" dirty="0" smtClean="0">
                <a:solidFill>
                  <a:prstClr val="black"/>
                </a:solidFill>
              </a:rPr>
              <a:t>. </a:t>
            </a:r>
            <a:r>
              <a:rPr lang="en-US" sz="1000" dirty="0">
                <a:solidFill>
                  <a:prstClr val="black"/>
                </a:solidFill>
              </a:rPr>
              <a:t>© 2019 Massachusetts Institute of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Overview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9938" y="1085850"/>
            <a:ext cx="7616825" cy="14097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LLAMAComm is a MATLAB simulation tool</a:t>
            </a: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Simulates cognitive Multiple-Input Multiple-Output (MIMO) ad-hoc wireless networks</a:t>
            </a:r>
          </a:p>
        </p:txBody>
      </p:sp>
      <p:pic>
        <p:nvPicPr>
          <p:cNvPr id="208931" name="Picture 35" descr="resultsWin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884988" y="3336925"/>
            <a:ext cx="1304925" cy="1028700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2870200" y="2259013"/>
            <a:ext cx="3400425" cy="39528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79A1C9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2800" b="1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413000" y="4743450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5" name="Text Box 15"/>
          <p:cNvSpPr txBox="1">
            <a:spLocks noChangeArrowheads="1"/>
          </p:cNvSpPr>
          <p:nvPr/>
        </p:nvSpPr>
        <p:spPr bwMode="auto">
          <a:xfrm>
            <a:off x="3273425" y="2192338"/>
            <a:ext cx="253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LLAMAComm</a:t>
            </a:r>
          </a:p>
        </p:txBody>
      </p:sp>
      <p:pic>
        <p:nvPicPr>
          <p:cNvPr id="208912" name="Picture 16" descr="configWi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4762500"/>
            <a:ext cx="1444625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3" name="Picture 17" descr="configWin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038" y="4664075"/>
            <a:ext cx="1443037" cy="11922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4" name="Picture 18" descr="configWin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4543425"/>
            <a:ext cx="1439862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79" name="Text Box 19"/>
          <p:cNvSpPr txBox="1">
            <a:spLocks noChangeArrowheads="1"/>
          </p:cNvSpPr>
          <p:nvPr/>
        </p:nvSpPr>
        <p:spPr bwMode="auto">
          <a:xfrm>
            <a:off x="0" y="3995738"/>
            <a:ext cx="256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User-Defined Functions and Parameters</a:t>
            </a:r>
          </a:p>
        </p:txBody>
      </p:sp>
      <p:sp>
        <p:nvSpPr>
          <p:cNvPr id="32780" name="AutoShape 22"/>
          <p:cNvSpPr>
            <a:spLocks noChangeArrowheads="1"/>
          </p:cNvSpPr>
          <p:nvPr/>
        </p:nvSpPr>
        <p:spPr bwMode="auto">
          <a:xfrm>
            <a:off x="6270625" y="38941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1" name="Text Box 29"/>
          <p:cNvSpPr txBox="1">
            <a:spLocks noChangeArrowheads="1"/>
          </p:cNvSpPr>
          <p:nvPr/>
        </p:nvSpPr>
        <p:spPr bwMode="auto">
          <a:xfrm>
            <a:off x="7089775" y="3019425"/>
            <a:ext cx="917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Results</a:t>
            </a:r>
          </a:p>
        </p:txBody>
      </p:sp>
      <p:pic>
        <p:nvPicPr>
          <p:cNvPr id="208936" name="Picture 40" descr="resultsWin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550" y="3946525"/>
            <a:ext cx="1050925" cy="8794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34" name="Picture 38" descr="resultsWin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8"/>
          <a:srcRect/>
          <a:stretch>
            <a:fillRect/>
          </a:stretch>
        </p:blipFill>
        <p:spPr>
          <a:xfrm>
            <a:off x="6610350" y="4540250"/>
            <a:ext cx="2219325" cy="841375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84" name="Text Box 42"/>
          <p:cNvSpPr txBox="1">
            <a:spLocks noChangeArrowheads="1"/>
          </p:cNvSpPr>
          <p:nvPr/>
        </p:nvSpPr>
        <p:spPr bwMode="auto">
          <a:xfrm>
            <a:off x="2976563" y="3603625"/>
            <a:ext cx="319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Statistical Environment Models</a:t>
            </a:r>
          </a:p>
        </p:txBody>
      </p:sp>
      <p:sp>
        <p:nvSpPr>
          <p:cNvPr id="32785" name="AutoShape 44"/>
          <p:cNvSpPr>
            <a:spLocks noChangeArrowheads="1"/>
          </p:cNvSpPr>
          <p:nvPr/>
        </p:nvSpPr>
        <p:spPr bwMode="auto">
          <a:xfrm>
            <a:off x="2395538" y="27384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6" name="Text Box 45"/>
          <p:cNvSpPr txBox="1">
            <a:spLocks noChangeArrowheads="1"/>
          </p:cNvSpPr>
          <p:nvPr/>
        </p:nvSpPr>
        <p:spPr bwMode="auto">
          <a:xfrm>
            <a:off x="122238" y="2392363"/>
            <a:ext cx="236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Recorded Interference</a:t>
            </a:r>
          </a:p>
        </p:txBody>
      </p:sp>
      <p:pic>
        <p:nvPicPr>
          <p:cNvPr id="208942" name="Picture 46" descr="ceci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" y="2959100"/>
            <a:ext cx="1503363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43" name="Picture 47" descr="fre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7400" y="2709863"/>
            <a:ext cx="1498600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89" name="Text Box 48"/>
          <p:cNvSpPr txBox="1">
            <a:spLocks noChangeArrowheads="1"/>
          </p:cNvSpPr>
          <p:nvPr/>
        </p:nvSpPr>
        <p:spPr bwMode="auto">
          <a:xfrm>
            <a:off x="3713163" y="5570538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Timing Support</a:t>
            </a:r>
          </a:p>
        </p:txBody>
      </p:sp>
      <p:pic>
        <p:nvPicPr>
          <p:cNvPr id="208945" name="Picture 49" descr="bkgrd"/>
          <p:cNvPicPr>
            <a:picLocks noChangeAspect="1" noChangeArrowheads="1"/>
          </p:cNvPicPr>
          <p:nvPr/>
        </p:nvPicPr>
        <p:blipFill>
          <a:blip r:embed="rId11"/>
          <a:srcRect l="7834" t="27208" r="4874" b="3682"/>
          <a:stretch>
            <a:fillRect/>
          </a:stretch>
        </p:blipFill>
        <p:spPr bwMode="auto">
          <a:xfrm>
            <a:off x="3548063" y="2665413"/>
            <a:ext cx="1927225" cy="987425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grpSp>
        <p:nvGrpSpPr>
          <p:cNvPr id="32791" name="Group 75"/>
          <p:cNvGrpSpPr>
            <a:grpSpLocks/>
          </p:cNvGrpSpPr>
          <p:nvPr/>
        </p:nvGrpSpPr>
        <p:grpSpPr bwMode="auto">
          <a:xfrm>
            <a:off x="3630613" y="4259263"/>
            <a:ext cx="1746250" cy="1282700"/>
            <a:chOff x="1404" y="2424"/>
            <a:chExt cx="1100" cy="808"/>
          </a:xfrm>
        </p:grpSpPr>
        <p:sp>
          <p:nvSpPr>
            <p:cNvPr id="208972" name="AutoShape 76"/>
            <p:cNvSpPr>
              <a:spLocks noChangeArrowheads="1"/>
            </p:cNvSpPr>
            <p:nvPr/>
          </p:nvSpPr>
          <p:spPr bwMode="auto">
            <a:xfrm>
              <a:off x="1453" y="2424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Start</a:t>
              </a:r>
            </a:p>
          </p:txBody>
        </p:sp>
        <p:sp>
          <p:nvSpPr>
            <p:cNvPr id="208973" name="Rectangle 77"/>
            <p:cNvSpPr>
              <a:spLocks noChangeArrowheads="1"/>
            </p:cNvSpPr>
            <p:nvPr/>
          </p:nvSpPr>
          <p:spPr bwMode="auto">
            <a:xfrm>
              <a:off x="1404" y="2760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Decide</a:t>
              </a:r>
            </a:p>
          </p:txBody>
        </p:sp>
        <p:cxnSp>
          <p:nvCxnSpPr>
            <p:cNvPr id="208974" name="AutoShape 78"/>
            <p:cNvCxnSpPr>
              <a:cxnSpLocks noChangeShapeType="1"/>
              <a:stCxn id="208972" idx="2"/>
              <a:endCxn id="208973" idx="0"/>
            </p:cNvCxnSpPr>
            <p:nvPr/>
          </p:nvCxnSpPr>
          <p:spPr bwMode="auto">
            <a:xfrm>
              <a:off x="1642" y="2599"/>
              <a:ext cx="0" cy="15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75" name="AutoShape 79"/>
            <p:cNvCxnSpPr>
              <a:cxnSpLocks noChangeShapeType="1"/>
              <a:stCxn id="208973" idx="2"/>
              <a:endCxn id="208976" idx="0"/>
            </p:cNvCxnSpPr>
            <p:nvPr/>
          </p:nvCxnSpPr>
          <p:spPr bwMode="auto">
            <a:xfrm>
              <a:off x="1642" y="2935"/>
              <a:ext cx="0" cy="12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sp>
          <p:nvSpPr>
            <p:cNvPr id="208976" name="AutoShape 80"/>
            <p:cNvSpPr>
              <a:spLocks noChangeArrowheads="1"/>
            </p:cNvSpPr>
            <p:nvPr/>
          </p:nvSpPr>
          <p:spPr bwMode="auto">
            <a:xfrm>
              <a:off x="1453" y="3060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Done</a:t>
              </a:r>
            </a:p>
          </p:txBody>
        </p:sp>
        <p:sp>
          <p:nvSpPr>
            <p:cNvPr id="208977" name="Rectangle 81"/>
            <p:cNvSpPr>
              <a:spLocks noChangeArrowheads="1"/>
            </p:cNvSpPr>
            <p:nvPr/>
          </p:nvSpPr>
          <p:spPr bwMode="auto">
            <a:xfrm>
              <a:off x="2025" y="2551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Transmit</a:t>
              </a:r>
            </a:p>
          </p:txBody>
        </p:sp>
        <p:sp>
          <p:nvSpPr>
            <p:cNvPr id="208978" name="Rectangle 82"/>
            <p:cNvSpPr>
              <a:spLocks noChangeArrowheads="1"/>
            </p:cNvSpPr>
            <p:nvPr/>
          </p:nvSpPr>
          <p:spPr bwMode="auto">
            <a:xfrm>
              <a:off x="2023" y="2965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Receive</a:t>
              </a:r>
            </a:p>
          </p:txBody>
        </p:sp>
        <p:cxnSp>
          <p:nvCxnSpPr>
            <p:cNvPr id="208979" name="AutoShape 83"/>
            <p:cNvCxnSpPr>
              <a:cxnSpLocks noChangeShapeType="1"/>
              <a:stCxn id="208973" idx="3"/>
              <a:endCxn id="208978" idx="1"/>
            </p:cNvCxnSpPr>
            <p:nvPr/>
          </p:nvCxnSpPr>
          <p:spPr bwMode="auto">
            <a:xfrm>
              <a:off x="1883" y="2846"/>
              <a:ext cx="136" cy="205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0" name="AutoShape 84"/>
            <p:cNvCxnSpPr>
              <a:cxnSpLocks noChangeShapeType="1"/>
              <a:stCxn id="208973" idx="3"/>
              <a:endCxn id="208977" idx="1"/>
            </p:cNvCxnSpPr>
            <p:nvPr/>
          </p:nvCxnSpPr>
          <p:spPr bwMode="auto">
            <a:xfrm flipV="1">
              <a:off x="1883" y="2637"/>
              <a:ext cx="139" cy="209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1" name="AutoShape 85"/>
            <p:cNvCxnSpPr>
              <a:cxnSpLocks noChangeShapeType="1"/>
              <a:stCxn id="208977" idx="2"/>
              <a:endCxn id="208973" idx="3"/>
            </p:cNvCxnSpPr>
            <p:nvPr/>
          </p:nvCxnSpPr>
          <p:spPr bwMode="auto">
            <a:xfrm rot="5400000">
              <a:off x="2013" y="2596"/>
              <a:ext cx="120" cy="38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2" name="AutoShape 86"/>
            <p:cNvCxnSpPr>
              <a:cxnSpLocks noChangeShapeType="1"/>
              <a:stCxn id="208978" idx="0"/>
              <a:endCxn id="208973" idx="3"/>
            </p:cNvCxnSpPr>
            <p:nvPr/>
          </p:nvCxnSpPr>
          <p:spPr bwMode="auto">
            <a:xfrm rot="5400000" flipH="1">
              <a:off x="2014" y="2715"/>
              <a:ext cx="116" cy="37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3" name="AutoShape 87"/>
            <p:cNvCxnSpPr>
              <a:cxnSpLocks noChangeShapeType="1"/>
              <a:stCxn id="208977" idx="3"/>
              <a:endCxn id="208977" idx="0"/>
            </p:cNvCxnSpPr>
            <p:nvPr/>
          </p:nvCxnSpPr>
          <p:spPr bwMode="auto">
            <a:xfrm flipH="1" flipV="1">
              <a:off x="2263" y="2548"/>
              <a:ext cx="241" cy="89"/>
            </a:xfrm>
            <a:prstGeom prst="bentConnector4">
              <a:avLst>
                <a:gd name="adj1" fmla="val -33741"/>
                <a:gd name="adj2" fmla="val 186792"/>
              </a:avLst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4" name="AutoShape 88"/>
            <p:cNvCxnSpPr>
              <a:cxnSpLocks noChangeShapeType="1"/>
              <a:stCxn id="208978" idx="2"/>
              <a:endCxn id="208978" idx="3"/>
            </p:cNvCxnSpPr>
            <p:nvPr/>
          </p:nvCxnSpPr>
          <p:spPr bwMode="auto">
            <a:xfrm rot="5400000" flipH="1" flipV="1">
              <a:off x="2337" y="2975"/>
              <a:ext cx="89" cy="241"/>
            </a:xfrm>
            <a:prstGeom prst="bentConnector4">
              <a:avLst>
                <a:gd name="adj1" fmla="val -86792"/>
                <a:gd name="adj2" fmla="val 133741"/>
              </a:avLst>
            </a:prstGeom>
            <a:noFill/>
            <a:ln w="25400">
              <a:solidFill>
                <a:schemeClr val="tx1"/>
              </a:solidFill>
              <a:miter lim="800000"/>
              <a:headEnd type="triangl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Timing Diagram Example</a:t>
            </a:r>
          </a:p>
        </p:txBody>
      </p:sp>
      <p:pic>
        <p:nvPicPr>
          <p:cNvPr id="34819" name="Picture 4" descr="timing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5" b="2151"/>
          <a:stretch>
            <a:fillRect/>
          </a:stretch>
        </p:blipFill>
        <p:spPr bwMode="auto">
          <a:xfrm>
            <a:off x="930275" y="1031875"/>
            <a:ext cx="6723063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23863" y="815975"/>
            <a:ext cx="6967537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Complex datalink simulations are possible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Colors indicate center frequency 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71538" y="1600200"/>
            <a:ext cx="1246187" cy="4368800"/>
            <a:chOff x="872068" y="1600200"/>
            <a:chExt cx="1246303" cy="4368801"/>
          </a:xfrm>
        </p:grpSpPr>
        <p:sp>
          <p:nvSpPr>
            <p:cNvPr id="34849" name="Oval 5"/>
            <p:cNvSpPr>
              <a:spLocks noChangeArrowheads="1"/>
            </p:cNvSpPr>
            <p:nvPr/>
          </p:nvSpPr>
          <p:spPr bwMode="auto">
            <a:xfrm>
              <a:off x="872068" y="1600200"/>
              <a:ext cx="1219200" cy="253153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TextBox 6"/>
            <p:cNvSpPr txBox="1">
              <a:spLocks noChangeArrowheads="1"/>
            </p:cNvSpPr>
            <p:nvPr/>
          </p:nvSpPr>
          <p:spPr bwMode="auto">
            <a:xfrm>
              <a:off x="973666" y="2481358"/>
              <a:ext cx="10054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Cognitive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Radios</a:t>
              </a:r>
            </a:p>
          </p:txBody>
        </p:sp>
        <p:sp>
          <p:nvSpPr>
            <p:cNvPr id="34851" name="Oval 10"/>
            <p:cNvSpPr>
              <a:spLocks noChangeArrowheads="1"/>
            </p:cNvSpPr>
            <p:nvPr/>
          </p:nvSpPr>
          <p:spPr bwMode="auto">
            <a:xfrm>
              <a:off x="914400" y="4150784"/>
              <a:ext cx="1159933" cy="181821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TextBox 11"/>
            <p:cNvSpPr txBox="1">
              <a:spLocks noChangeArrowheads="1"/>
            </p:cNvSpPr>
            <p:nvPr/>
          </p:nvSpPr>
          <p:spPr bwMode="auto">
            <a:xfrm>
              <a:off x="905930" y="4807583"/>
              <a:ext cx="1212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0000FF"/>
                  </a:solidFill>
                </a:rPr>
                <a:t>Interference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071688" y="2082800"/>
            <a:ext cx="1112837" cy="896938"/>
            <a:chOff x="2071854" y="2082801"/>
            <a:chExt cx="1111978" cy="896381"/>
          </a:xfrm>
        </p:grpSpPr>
        <p:sp>
          <p:nvSpPr>
            <p:cNvPr id="34847" name="Oval 13"/>
            <p:cNvSpPr>
              <a:spLocks noChangeArrowheads="1"/>
            </p:cNvSpPr>
            <p:nvPr/>
          </p:nvSpPr>
          <p:spPr bwMode="auto">
            <a:xfrm>
              <a:off x="2104500" y="2082801"/>
              <a:ext cx="723367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TextBox 16"/>
            <p:cNvSpPr txBox="1">
              <a:spLocks noChangeArrowheads="1"/>
            </p:cNvSpPr>
            <p:nvPr/>
          </p:nvSpPr>
          <p:spPr bwMode="auto">
            <a:xfrm>
              <a:off x="2071854" y="2455962"/>
              <a:ext cx="11119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Spectrum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Monitoring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994025" y="2786063"/>
            <a:ext cx="876300" cy="617537"/>
            <a:chOff x="2993595" y="2786166"/>
            <a:chExt cx="877163" cy="617433"/>
          </a:xfrm>
        </p:grpSpPr>
        <p:sp>
          <p:nvSpPr>
            <p:cNvPr id="34845" name="Oval 19"/>
            <p:cNvSpPr>
              <a:spLocks noChangeArrowheads="1"/>
            </p:cNvSpPr>
            <p:nvPr/>
          </p:nvSpPr>
          <p:spPr bwMode="auto">
            <a:xfrm>
              <a:off x="3022600" y="3039533"/>
              <a:ext cx="177802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TextBox 20"/>
            <p:cNvSpPr txBox="1">
              <a:spLocks noChangeArrowheads="1"/>
            </p:cNvSpPr>
            <p:nvPr/>
          </p:nvSpPr>
          <p:spPr bwMode="auto">
            <a:xfrm>
              <a:off x="2993595" y="2786166"/>
              <a:ext cx="87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Tx</a:t>
              </a: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2233613" y="1414463"/>
            <a:ext cx="1662112" cy="2687637"/>
            <a:chOff x="2233881" y="1414565"/>
            <a:chExt cx="1661813" cy="2686910"/>
          </a:xfrm>
        </p:grpSpPr>
        <p:sp>
          <p:nvSpPr>
            <p:cNvPr id="34839" name="TextBox 14"/>
            <p:cNvSpPr txBox="1">
              <a:spLocks noChangeArrowheads="1"/>
            </p:cNvSpPr>
            <p:nvPr/>
          </p:nvSpPr>
          <p:spPr bwMode="auto">
            <a:xfrm>
              <a:off x="2233881" y="1414565"/>
              <a:ext cx="83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Tx</a:t>
              </a:r>
            </a:p>
          </p:txBody>
        </p:sp>
        <p:sp>
          <p:nvSpPr>
            <p:cNvPr id="34840" name="Oval 15"/>
            <p:cNvSpPr>
              <a:spLocks noChangeArrowheads="1"/>
            </p:cNvSpPr>
            <p:nvPr/>
          </p:nvSpPr>
          <p:spPr bwMode="auto">
            <a:xfrm>
              <a:off x="2709333" y="1651001"/>
              <a:ext cx="406400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1" name="Oval 17"/>
            <p:cNvSpPr>
              <a:spLocks noChangeArrowheads="1"/>
            </p:cNvSpPr>
            <p:nvPr/>
          </p:nvSpPr>
          <p:spPr bwMode="auto">
            <a:xfrm>
              <a:off x="2971800" y="3420534"/>
              <a:ext cx="135468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TextBox 18"/>
            <p:cNvSpPr txBox="1">
              <a:spLocks noChangeArrowheads="1"/>
            </p:cNvSpPr>
            <p:nvPr/>
          </p:nvSpPr>
          <p:spPr bwMode="auto">
            <a:xfrm>
              <a:off x="2345259" y="3793698"/>
              <a:ext cx="8530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Rx</a:t>
              </a:r>
            </a:p>
          </p:txBody>
        </p:sp>
        <p:sp>
          <p:nvSpPr>
            <p:cNvPr id="34843" name="Oval 21"/>
            <p:cNvSpPr>
              <a:spLocks noChangeArrowheads="1"/>
            </p:cNvSpPr>
            <p:nvPr/>
          </p:nvSpPr>
          <p:spPr bwMode="auto">
            <a:xfrm>
              <a:off x="2751667" y="2159000"/>
              <a:ext cx="397933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TextBox 22"/>
            <p:cNvSpPr txBox="1">
              <a:spLocks noChangeArrowheads="1"/>
            </p:cNvSpPr>
            <p:nvPr/>
          </p:nvSpPr>
          <p:spPr bwMode="auto">
            <a:xfrm>
              <a:off x="3002526" y="2396699"/>
              <a:ext cx="8931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Rx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081338" y="1431925"/>
            <a:ext cx="1217612" cy="2695575"/>
            <a:chOff x="3081866" y="1431499"/>
            <a:chExt cx="1217579" cy="2695376"/>
          </a:xfrm>
        </p:grpSpPr>
        <p:sp>
          <p:nvSpPr>
            <p:cNvPr id="34835" name="Oval 23"/>
            <p:cNvSpPr>
              <a:spLocks noChangeArrowheads="1"/>
            </p:cNvSpPr>
            <p:nvPr/>
          </p:nvSpPr>
          <p:spPr bwMode="auto">
            <a:xfrm>
              <a:off x="3107266" y="17018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TextBox 24"/>
            <p:cNvSpPr txBox="1">
              <a:spLocks noChangeArrowheads="1"/>
            </p:cNvSpPr>
            <p:nvPr/>
          </p:nvSpPr>
          <p:spPr bwMode="auto">
            <a:xfrm>
              <a:off x="3161937" y="1431499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Tx</a:t>
              </a:r>
            </a:p>
          </p:txBody>
        </p:sp>
        <p:sp>
          <p:nvSpPr>
            <p:cNvPr id="34837" name="Oval 25"/>
            <p:cNvSpPr>
              <a:spLocks noChangeArrowheads="1"/>
            </p:cNvSpPr>
            <p:nvPr/>
          </p:nvSpPr>
          <p:spPr bwMode="auto">
            <a:xfrm>
              <a:off x="3081866" y="35052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TextBox 26"/>
            <p:cNvSpPr txBox="1">
              <a:spLocks noChangeArrowheads="1"/>
            </p:cNvSpPr>
            <p:nvPr/>
          </p:nvSpPr>
          <p:spPr bwMode="auto">
            <a:xfrm>
              <a:off x="3191449" y="3819098"/>
              <a:ext cx="110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Rx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3970338" y="1431925"/>
            <a:ext cx="3336925" cy="2678113"/>
            <a:chOff x="3970864" y="1431498"/>
            <a:chExt cx="3335868" cy="2678445"/>
          </a:xfrm>
        </p:grpSpPr>
        <p:sp>
          <p:nvSpPr>
            <p:cNvPr id="34827" name="Oval 27"/>
            <p:cNvSpPr>
              <a:spLocks noChangeArrowheads="1"/>
            </p:cNvSpPr>
            <p:nvPr/>
          </p:nvSpPr>
          <p:spPr bwMode="auto">
            <a:xfrm>
              <a:off x="3979331" y="2150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TextBox 28"/>
            <p:cNvSpPr txBox="1">
              <a:spLocks noChangeArrowheads="1"/>
            </p:cNvSpPr>
            <p:nvPr/>
          </p:nvSpPr>
          <p:spPr bwMode="auto">
            <a:xfrm>
              <a:off x="4971999" y="2464432"/>
              <a:ext cx="10182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Uplink Rx</a:t>
              </a:r>
            </a:p>
          </p:txBody>
        </p:sp>
        <p:sp>
          <p:nvSpPr>
            <p:cNvPr id="34829" name="TextBox 29"/>
            <p:cNvSpPr txBox="1">
              <a:spLocks noChangeArrowheads="1"/>
            </p:cNvSpPr>
            <p:nvPr/>
          </p:nvSpPr>
          <p:spPr bwMode="auto">
            <a:xfrm>
              <a:off x="4858592" y="2777699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  <p:sp>
          <p:nvSpPr>
            <p:cNvPr id="34830" name="Oval 31"/>
            <p:cNvSpPr>
              <a:spLocks noChangeArrowheads="1"/>
            </p:cNvSpPr>
            <p:nvPr/>
          </p:nvSpPr>
          <p:spPr bwMode="auto">
            <a:xfrm>
              <a:off x="3979331" y="3039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Oval 32"/>
            <p:cNvSpPr>
              <a:spLocks noChangeArrowheads="1"/>
            </p:cNvSpPr>
            <p:nvPr/>
          </p:nvSpPr>
          <p:spPr bwMode="auto">
            <a:xfrm>
              <a:off x="4004731" y="1710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TextBox 33"/>
            <p:cNvSpPr txBox="1">
              <a:spLocks noChangeArrowheads="1"/>
            </p:cNvSpPr>
            <p:nvPr/>
          </p:nvSpPr>
          <p:spPr bwMode="auto">
            <a:xfrm>
              <a:off x="4941249" y="1431498"/>
              <a:ext cx="12490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Tx</a:t>
              </a:r>
            </a:p>
          </p:txBody>
        </p:sp>
        <p:sp>
          <p:nvSpPr>
            <p:cNvPr id="34833" name="Oval 34"/>
            <p:cNvSpPr>
              <a:spLocks noChangeArrowheads="1"/>
            </p:cNvSpPr>
            <p:nvPr/>
          </p:nvSpPr>
          <p:spPr bwMode="auto">
            <a:xfrm>
              <a:off x="3970864" y="3488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TextBox 35"/>
            <p:cNvSpPr txBox="1">
              <a:spLocks noChangeArrowheads="1"/>
            </p:cNvSpPr>
            <p:nvPr/>
          </p:nvSpPr>
          <p:spPr bwMode="auto">
            <a:xfrm>
              <a:off x="4841660" y="3802166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MATLAB R2009b or later</a:t>
            </a:r>
          </a:p>
          <a:p>
            <a:pPr lvl="1"/>
            <a:r>
              <a:rPr lang="en-US" sz="2000">
                <a:latin typeface="Arial" charset="0"/>
                <a:ea typeface="ＭＳ Ｐゴシック" charset="0"/>
              </a:rPr>
              <a:t>Signal processing toolbox</a:t>
            </a:r>
          </a:p>
          <a:p>
            <a:pPr lvl="1"/>
            <a:endParaRPr lang="en-US" sz="2000">
              <a:latin typeface="Arial" charset="0"/>
              <a:ea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Familiarity with MATLAB programming</a:t>
            </a:r>
          </a:p>
          <a:p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Fast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3" descr="urba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733925" y="3829050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0"/>
            <a:ext cx="73787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Scope of LLAMAComm Path Loss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" y="982663"/>
            <a:ext cx="4221163" cy="5027612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Input parameter range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frequency:          10 MHz – 6 GHz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range:                  1 m – 300 km</a:t>
            </a:r>
            <a:r>
              <a:rPr lang="en-US" sz="1600" baseline="30000">
                <a:latin typeface="Arial" charset="0"/>
                <a:ea typeface="ＭＳ Ｐゴシック" charset="0"/>
              </a:rPr>
              <a:t>(1)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antenna height:   1 m – 10 km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Supported environments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urban/suburban/rural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in-building/building penetration/ outdoors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Outputs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log-normal shadowing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median power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standard deviation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shadowing correlation with angle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multipath fading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Rice k-factor 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delay spread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508000" y="6016625"/>
            <a:ext cx="3529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(1) Longer ranges only required for very high receivers </a:t>
            </a:r>
          </a:p>
        </p:txBody>
      </p:sp>
      <p:sp>
        <p:nvSpPr>
          <p:cNvPr id="37894" name="Text Box 41"/>
          <p:cNvSpPr txBox="1">
            <a:spLocks noChangeArrowheads="1"/>
          </p:cNvSpPr>
          <p:nvPr/>
        </p:nvSpPr>
        <p:spPr bwMode="auto">
          <a:xfrm>
            <a:off x="6427788" y="36179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Urban</a:t>
            </a:r>
          </a:p>
        </p:txBody>
      </p:sp>
      <p:pic>
        <p:nvPicPr>
          <p:cNvPr id="37895" name="Picture 42" descr="rura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697413" y="1141413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38"/>
          <p:cNvSpPr txBox="1">
            <a:spLocks noChangeArrowheads="1"/>
          </p:cNvSpPr>
          <p:nvPr/>
        </p:nvSpPr>
        <p:spPr bwMode="auto">
          <a:xfrm>
            <a:off x="6381750" y="9032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Rural</a:t>
            </a:r>
          </a:p>
        </p:txBody>
      </p:sp>
      <p:sp>
        <p:nvSpPr>
          <p:cNvPr id="37897" name="Text Box 44"/>
          <p:cNvSpPr txBox="1">
            <a:spLocks noChangeArrowheads="1"/>
          </p:cNvSpPr>
          <p:nvPr/>
        </p:nvSpPr>
        <p:spPr bwMode="auto">
          <a:xfrm rot="-5400000">
            <a:off x="3736181" y="4491832"/>
            <a:ext cx="2100263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  <p:sp>
        <p:nvSpPr>
          <p:cNvPr id="37898" name="Text Box 45"/>
          <p:cNvSpPr txBox="1">
            <a:spLocks noChangeArrowheads="1"/>
          </p:cNvSpPr>
          <p:nvPr/>
        </p:nvSpPr>
        <p:spPr bwMode="auto">
          <a:xfrm rot="-5400000">
            <a:off x="3710782" y="1816894"/>
            <a:ext cx="2100262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9100" y="968375"/>
            <a:ext cx="8464550" cy="122713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Examine path loss from Interferer to Receiver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Urban environment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Outdoors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Receiver below roof height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Range &gt; 1 km</a:t>
            </a:r>
          </a:p>
          <a:p>
            <a:pPr lvl="1">
              <a:lnSpc>
                <a:spcPct val="70000"/>
              </a:lnSpc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pic>
        <p:nvPicPr>
          <p:cNvPr id="407555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2309813"/>
            <a:ext cx="8745537" cy="401161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9940" name="Line 4"/>
          <p:cNvSpPr>
            <a:spLocks noChangeShapeType="1"/>
          </p:cNvSpPr>
          <p:nvPr/>
        </p:nvSpPr>
        <p:spPr bwMode="auto">
          <a:xfrm flipV="1">
            <a:off x="5413375" y="5035550"/>
            <a:ext cx="1588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5548313" y="5027613"/>
            <a:ext cx="1587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5486400" y="5029200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flipH="1" flipV="1">
            <a:off x="8224838" y="5019675"/>
            <a:ext cx="1587" cy="220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4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462213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5" name="Group 11"/>
          <p:cNvGrpSpPr>
            <a:grpSpLocks/>
          </p:cNvGrpSpPr>
          <p:nvPr/>
        </p:nvGrpSpPr>
        <p:grpSpPr bwMode="auto">
          <a:xfrm rot="3054261">
            <a:off x="7657307" y="4479131"/>
            <a:ext cx="712788" cy="473075"/>
            <a:chOff x="480" y="2932"/>
            <a:chExt cx="573" cy="380"/>
          </a:xfrm>
        </p:grpSpPr>
        <p:sp>
          <p:nvSpPr>
            <p:cNvPr id="39962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6" name="Group 15"/>
          <p:cNvGrpSpPr>
            <a:grpSpLocks/>
          </p:cNvGrpSpPr>
          <p:nvPr/>
        </p:nvGrpSpPr>
        <p:grpSpPr bwMode="auto">
          <a:xfrm rot="6846112">
            <a:off x="5293520" y="4602956"/>
            <a:ext cx="792162" cy="746125"/>
            <a:chOff x="4884" y="2737"/>
            <a:chExt cx="499" cy="470"/>
          </a:xfrm>
        </p:grpSpPr>
        <p:sp>
          <p:nvSpPr>
            <p:cNvPr id="39959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7" name="Group 19"/>
          <p:cNvGrpSpPr>
            <a:grpSpLocks/>
          </p:cNvGrpSpPr>
          <p:nvPr/>
        </p:nvGrpSpPr>
        <p:grpSpPr bwMode="auto">
          <a:xfrm rot="2561371">
            <a:off x="7164388" y="2886075"/>
            <a:ext cx="717550" cy="415925"/>
            <a:chOff x="3936" y="2304"/>
            <a:chExt cx="573" cy="380"/>
          </a:xfrm>
        </p:grpSpPr>
        <p:sp>
          <p:nvSpPr>
            <p:cNvPr id="39956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Example</a:t>
            </a:r>
          </a:p>
        </p:txBody>
      </p:sp>
      <p:sp>
        <p:nvSpPr>
          <p:cNvPr id="39949" name="Text Box 24"/>
          <p:cNvSpPr txBox="1">
            <a:spLocks noChangeArrowheads="1"/>
          </p:cNvSpPr>
          <p:nvPr/>
        </p:nvSpPr>
        <p:spPr bwMode="auto">
          <a:xfrm>
            <a:off x="4891088" y="541020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39950" name="Text Box 25"/>
          <p:cNvSpPr txBox="1">
            <a:spLocks noChangeArrowheads="1"/>
          </p:cNvSpPr>
          <p:nvPr/>
        </p:nvSpPr>
        <p:spPr bwMode="auto">
          <a:xfrm>
            <a:off x="7392988" y="57324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951" name="Text Box 26"/>
          <p:cNvSpPr txBox="1">
            <a:spLocks noChangeArrowheads="1"/>
          </p:cNvSpPr>
          <p:nvPr/>
        </p:nvSpPr>
        <p:spPr bwMode="auto">
          <a:xfrm>
            <a:off x="6024563" y="2455863"/>
            <a:ext cx="1085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39952" name="Line 27"/>
          <p:cNvSpPr>
            <a:spLocks noChangeShapeType="1"/>
          </p:cNvSpPr>
          <p:nvPr/>
        </p:nvSpPr>
        <p:spPr bwMode="auto">
          <a:xfrm>
            <a:off x="7635875" y="3368675"/>
            <a:ext cx="369888" cy="12334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53" name="Picture 27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5076825"/>
            <a:ext cx="12763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28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5059363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 Box 26"/>
          <p:cNvSpPr txBox="1">
            <a:spLocks noChangeArrowheads="1"/>
          </p:cNvSpPr>
          <p:nvPr/>
        </p:nvSpPr>
        <p:spPr bwMode="auto">
          <a:xfrm>
            <a:off x="1206500" y="2576513"/>
            <a:ext cx="2065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Path Loss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Lvsrangeandfreqency_urban_outdo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94" r="5000" b="3329"/>
          <a:stretch>
            <a:fillRect/>
          </a:stretch>
        </p:blipFill>
        <p:spPr bwMode="auto">
          <a:xfrm>
            <a:off x="160338" y="3328988"/>
            <a:ext cx="3856037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Model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10 MHz-6 GHz, 10 m–20 km,  Multiple Environments &amp; Sites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2568575" y="931863"/>
            <a:ext cx="1868488" cy="1819275"/>
            <a:chOff x="1618" y="587"/>
            <a:chExt cx="1177" cy="1146"/>
          </a:xfrm>
        </p:grpSpPr>
        <p:sp>
          <p:nvSpPr>
            <p:cNvPr id="42055" name="Text Box 17"/>
            <p:cNvSpPr txBox="1">
              <a:spLocks noChangeArrowheads="1"/>
            </p:cNvSpPr>
            <p:nvPr/>
          </p:nvSpPr>
          <p:spPr bwMode="auto">
            <a:xfrm>
              <a:off x="1974" y="1136"/>
              <a:ext cx="4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Both outdoors</a:t>
              </a:r>
            </a:p>
          </p:txBody>
        </p:sp>
        <p:sp>
          <p:nvSpPr>
            <p:cNvPr id="42056" name="Text Box 15"/>
            <p:cNvSpPr txBox="1">
              <a:spLocks noChangeArrowheads="1"/>
            </p:cNvSpPr>
            <p:nvPr/>
          </p:nvSpPr>
          <p:spPr bwMode="auto">
            <a:xfrm>
              <a:off x="1943" y="587"/>
              <a:ext cx="8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Terminal Sites:</a:t>
              </a:r>
            </a:p>
          </p:txBody>
        </p:sp>
        <p:sp>
          <p:nvSpPr>
            <p:cNvPr id="42057" name="Text Box 16"/>
            <p:cNvSpPr txBox="1">
              <a:spLocks noChangeArrowheads="1"/>
            </p:cNvSpPr>
            <p:nvPr/>
          </p:nvSpPr>
          <p:spPr bwMode="auto">
            <a:xfrm>
              <a:off x="2006" y="1483"/>
              <a:ext cx="4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Both indoors...</a:t>
              </a:r>
            </a:p>
          </p:txBody>
        </p:sp>
        <p:sp>
          <p:nvSpPr>
            <p:cNvPr id="42058" name="Text Box 18"/>
            <p:cNvSpPr txBox="1">
              <a:spLocks noChangeArrowheads="1"/>
            </p:cNvSpPr>
            <p:nvPr/>
          </p:nvSpPr>
          <p:spPr bwMode="auto">
            <a:xfrm>
              <a:off x="2010" y="780"/>
              <a:ext cx="4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One indoors…</a:t>
              </a:r>
            </a:p>
          </p:txBody>
        </p:sp>
        <p:cxnSp>
          <p:nvCxnSpPr>
            <p:cNvPr id="42059" name="AutoShape 19"/>
            <p:cNvCxnSpPr>
              <a:cxnSpLocks noChangeShapeType="1"/>
              <a:stCxn id="42050" idx="3"/>
              <a:endCxn id="42057" idx="1"/>
            </p:cNvCxnSpPr>
            <p:nvPr/>
          </p:nvCxnSpPr>
          <p:spPr bwMode="auto">
            <a:xfrm>
              <a:off x="1618" y="1251"/>
              <a:ext cx="388" cy="35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60" name="AutoShape 20"/>
            <p:cNvCxnSpPr>
              <a:cxnSpLocks noChangeShapeType="1"/>
            </p:cNvCxnSpPr>
            <p:nvPr/>
          </p:nvCxnSpPr>
          <p:spPr bwMode="auto">
            <a:xfrm>
              <a:off x="1618" y="1251"/>
              <a:ext cx="356" cy="1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61" name="AutoShape 21"/>
            <p:cNvCxnSpPr>
              <a:cxnSpLocks noChangeShapeType="1"/>
              <a:stCxn id="42050" idx="3"/>
              <a:endCxn id="42058" idx="1"/>
            </p:cNvCxnSpPr>
            <p:nvPr/>
          </p:nvCxnSpPr>
          <p:spPr bwMode="auto">
            <a:xfrm flipV="1">
              <a:off x="1618" y="905"/>
              <a:ext cx="392" cy="3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0" y="936625"/>
            <a:ext cx="1503363" cy="1849438"/>
            <a:chOff x="960" y="590"/>
            <a:chExt cx="947" cy="1165"/>
          </a:xfrm>
        </p:grpSpPr>
        <p:sp>
          <p:nvSpPr>
            <p:cNvPr id="42048" name="Text Box 4"/>
            <p:cNvSpPr txBox="1">
              <a:spLocks noChangeArrowheads="1"/>
            </p:cNvSpPr>
            <p:nvPr/>
          </p:nvSpPr>
          <p:spPr bwMode="auto">
            <a:xfrm>
              <a:off x="1172" y="590"/>
              <a:ext cx="73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Environment:</a:t>
              </a:r>
            </a:p>
          </p:txBody>
        </p:sp>
        <p:sp>
          <p:nvSpPr>
            <p:cNvPr id="42049" name="Text Box 5"/>
            <p:cNvSpPr txBox="1">
              <a:spLocks noChangeArrowheads="1"/>
            </p:cNvSpPr>
            <p:nvPr/>
          </p:nvSpPr>
          <p:spPr bwMode="auto">
            <a:xfrm>
              <a:off x="1247" y="1601"/>
              <a:ext cx="4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Rural…</a:t>
              </a:r>
            </a:p>
          </p:txBody>
        </p:sp>
        <p:sp>
          <p:nvSpPr>
            <p:cNvPr id="42050" name="Text Box 6"/>
            <p:cNvSpPr txBox="1">
              <a:spLocks noChangeArrowheads="1"/>
            </p:cNvSpPr>
            <p:nvPr/>
          </p:nvSpPr>
          <p:spPr bwMode="auto">
            <a:xfrm>
              <a:off x="1259" y="1174"/>
              <a:ext cx="3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Urban</a:t>
              </a:r>
            </a:p>
          </p:txBody>
        </p:sp>
        <p:sp>
          <p:nvSpPr>
            <p:cNvPr id="42051" name="Text Box 7"/>
            <p:cNvSpPr txBox="1">
              <a:spLocks noChangeArrowheads="1"/>
            </p:cNvSpPr>
            <p:nvPr/>
          </p:nvSpPr>
          <p:spPr bwMode="auto">
            <a:xfrm>
              <a:off x="1228" y="747"/>
              <a:ext cx="5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Suburban...</a:t>
              </a:r>
            </a:p>
          </p:txBody>
        </p:sp>
        <p:cxnSp>
          <p:nvCxnSpPr>
            <p:cNvPr id="42052" name="AutoShape 22"/>
            <p:cNvCxnSpPr>
              <a:cxnSpLocks noChangeShapeType="1"/>
              <a:stCxn id="41994" idx="3"/>
              <a:endCxn id="42050" idx="1"/>
            </p:cNvCxnSpPr>
            <p:nvPr/>
          </p:nvCxnSpPr>
          <p:spPr bwMode="auto">
            <a:xfrm>
              <a:off x="960" y="1232"/>
              <a:ext cx="299" cy="1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53" name="AutoShape 23"/>
            <p:cNvCxnSpPr>
              <a:cxnSpLocks noChangeShapeType="1"/>
              <a:stCxn id="41994" idx="3"/>
              <a:endCxn id="42049" idx="1"/>
            </p:cNvCxnSpPr>
            <p:nvPr/>
          </p:nvCxnSpPr>
          <p:spPr bwMode="auto">
            <a:xfrm>
              <a:off x="960" y="1232"/>
              <a:ext cx="287" cy="4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54" name="AutoShape 24"/>
            <p:cNvCxnSpPr>
              <a:cxnSpLocks noChangeShapeType="1"/>
              <a:stCxn id="41994" idx="3"/>
              <a:endCxn id="42051" idx="1"/>
            </p:cNvCxnSpPr>
            <p:nvPr/>
          </p:nvCxnSpPr>
          <p:spPr bwMode="auto">
            <a:xfrm flipV="1">
              <a:off x="960" y="824"/>
              <a:ext cx="268" cy="4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3894138" y="938213"/>
            <a:ext cx="2189162" cy="5149850"/>
            <a:chOff x="2453" y="591"/>
            <a:chExt cx="1379" cy="3244"/>
          </a:xfrm>
        </p:grpSpPr>
        <p:sp>
          <p:nvSpPr>
            <p:cNvPr id="42035" name="Text Box 11"/>
            <p:cNvSpPr txBox="1">
              <a:spLocks noChangeArrowheads="1"/>
            </p:cNvSpPr>
            <p:nvPr/>
          </p:nvSpPr>
          <p:spPr bwMode="auto">
            <a:xfrm>
              <a:off x="2993" y="1831"/>
              <a:ext cx="60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roof height and below 200 m</a:t>
              </a:r>
            </a:p>
          </p:txBody>
        </p:sp>
        <p:sp>
          <p:nvSpPr>
            <p:cNvPr id="42036" name="Text Box 8"/>
            <p:cNvSpPr txBox="1">
              <a:spLocks noChangeArrowheads="1"/>
            </p:cNvSpPr>
            <p:nvPr/>
          </p:nvSpPr>
          <p:spPr bwMode="auto">
            <a:xfrm>
              <a:off x="2830" y="591"/>
              <a:ext cx="100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Terminal Heights: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Lower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Higher</a:t>
              </a:r>
              <a:r>
                <a:rPr lang="en-US" sz="1000" b="1"/>
                <a:t>)</a:t>
              </a:r>
            </a:p>
          </p:txBody>
        </p:sp>
        <p:sp>
          <p:nvSpPr>
            <p:cNvPr id="42037" name="Text Box 9"/>
            <p:cNvSpPr txBox="1">
              <a:spLocks noChangeArrowheads="1"/>
            </p:cNvSpPr>
            <p:nvPr/>
          </p:nvSpPr>
          <p:spPr bwMode="auto">
            <a:xfrm>
              <a:off x="2993" y="855"/>
              <a:ext cx="6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Below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8" name="Text Box 10"/>
            <p:cNvSpPr txBox="1">
              <a:spLocks noChangeArrowheads="1"/>
            </p:cNvSpPr>
            <p:nvPr/>
          </p:nvSpPr>
          <p:spPr bwMode="auto">
            <a:xfrm>
              <a:off x="2993" y="1343"/>
              <a:ext cx="57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Near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9" name="Text Box 12"/>
            <p:cNvSpPr txBox="1">
              <a:spLocks noChangeArrowheads="1"/>
            </p:cNvSpPr>
            <p:nvPr/>
          </p:nvSpPr>
          <p:spPr bwMode="auto">
            <a:xfrm>
              <a:off x="2993" y="2416"/>
              <a:ext cx="56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FF00FF"/>
                  </a:solidFill>
                </a:rPr>
                <a:t>Above 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200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0" name="Text Box 13"/>
            <p:cNvSpPr txBox="1">
              <a:spLocks noChangeArrowheads="1"/>
            </p:cNvSpPr>
            <p:nvPr/>
          </p:nvSpPr>
          <p:spPr bwMode="auto">
            <a:xfrm>
              <a:off x="2993" y="2904"/>
              <a:ext cx="57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Below 1000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1" name="Text Box 14"/>
            <p:cNvSpPr txBox="1">
              <a:spLocks noChangeArrowheads="1"/>
            </p:cNvSpPr>
            <p:nvPr/>
          </p:nvSpPr>
          <p:spPr bwMode="auto">
            <a:xfrm>
              <a:off x="2993" y="3393"/>
              <a:ext cx="59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1000 m</a:t>
              </a:r>
              <a:r>
                <a:rPr lang="en-US" sz="1000" b="1"/>
                <a:t>…</a:t>
              </a:r>
            </a:p>
          </p:txBody>
        </p:sp>
        <p:cxnSp>
          <p:nvCxnSpPr>
            <p:cNvPr id="42042" name="AutoShape 25"/>
            <p:cNvCxnSpPr>
              <a:cxnSpLocks noChangeShapeType="1"/>
              <a:stCxn id="42055" idx="3"/>
              <a:endCxn id="42039" idx="1"/>
            </p:cNvCxnSpPr>
            <p:nvPr/>
          </p:nvCxnSpPr>
          <p:spPr bwMode="auto">
            <a:xfrm>
              <a:off x="2453" y="1261"/>
              <a:ext cx="54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3" name="AutoShape 26"/>
            <p:cNvCxnSpPr>
              <a:cxnSpLocks noChangeShapeType="1"/>
              <a:stCxn id="42038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30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4" name="AutoShape 27"/>
            <p:cNvCxnSpPr>
              <a:cxnSpLocks noChangeShapeType="1"/>
              <a:stCxn id="42037" idx="1"/>
              <a:endCxn id="42055" idx="3"/>
            </p:cNvCxnSpPr>
            <p:nvPr/>
          </p:nvCxnSpPr>
          <p:spPr bwMode="auto">
            <a:xfrm flipH="1">
              <a:off x="2453" y="1076"/>
              <a:ext cx="540" cy="1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5" name="AutoShape 28"/>
            <p:cNvCxnSpPr>
              <a:cxnSpLocks noChangeShapeType="1"/>
              <a:stCxn id="42040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18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6" name="AutoShape 29"/>
            <p:cNvCxnSpPr>
              <a:cxnSpLocks noChangeShapeType="1"/>
            </p:cNvCxnSpPr>
            <p:nvPr/>
          </p:nvCxnSpPr>
          <p:spPr bwMode="auto">
            <a:xfrm flipH="1" flipV="1">
              <a:off x="2453" y="1261"/>
              <a:ext cx="540" cy="8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7" name="AutoShape 30"/>
            <p:cNvCxnSpPr>
              <a:cxnSpLocks noChangeShapeType="1"/>
              <a:stCxn id="42041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235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1991" name="Line 31"/>
          <p:cNvSpPr>
            <a:spLocks noChangeShapeType="1"/>
          </p:cNvSpPr>
          <p:nvPr/>
        </p:nvSpPr>
        <p:spPr bwMode="auto">
          <a:xfrm>
            <a:off x="1163638" y="3406775"/>
            <a:ext cx="0" cy="262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Text Box 32"/>
          <p:cNvSpPr txBox="1">
            <a:spLocks noChangeArrowheads="1"/>
          </p:cNvSpPr>
          <p:nvPr/>
        </p:nvSpPr>
        <p:spPr bwMode="auto">
          <a:xfrm rot="-5400000">
            <a:off x="138113" y="4573588"/>
            <a:ext cx="2244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Assumed LOS to NLOS Transition</a:t>
            </a:r>
          </a:p>
        </p:txBody>
      </p:sp>
      <p:sp>
        <p:nvSpPr>
          <p:cNvPr id="41993" name="Text Box 33"/>
          <p:cNvSpPr txBox="1">
            <a:spLocks noChangeArrowheads="1"/>
          </p:cNvSpPr>
          <p:nvPr/>
        </p:nvSpPr>
        <p:spPr bwMode="auto">
          <a:xfrm>
            <a:off x="161925" y="3068638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1"/>
              <a:t>Median Path Loss (dB) in Urban Environment, Avg. Building Height 18 m, Tx Height 2 m, Rx Height 30 m</a:t>
            </a:r>
          </a:p>
        </p:txBody>
      </p:sp>
      <p:sp>
        <p:nvSpPr>
          <p:cNvPr id="41994" name="Text Box 36"/>
          <p:cNvSpPr txBox="1">
            <a:spLocks noChangeArrowheads="1"/>
          </p:cNvSpPr>
          <p:nvPr/>
        </p:nvSpPr>
        <p:spPr bwMode="auto">
          <a:xfrm>
            <a:off x="33338" y="889000"/>
            <a:ext cx="15573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Setting and </a:t>
            </a:r>
            <a:r>
              <a:rPr lang="en-US" sz="1200" b="1" u="sng"/>
              <a:t>Terminal Data:</a:t>
            </a:r>
          </a:p>
          <a:p>
            <a:r>
              <a:rPr lang="en-US" sz="1000" b="1"/>
              <a:t>Environment? </a:t>
            </a:r>
          </a:p>
          <a:p>
            <a:r>
              <a:rPr lang="en-US" sz="1000" b="1"/>
              <a:t>Indoors/Outdoors?</a:t>
            </a:r>
          </a:p>
          <a:p>
            <a:r>
              <a:rPr lang="en-US" sz="1000" b="1"/>
              <a:t>   Indoor Range</a:t>
            </a:r>
          </a:p>
          <a:p>
            <a:r>
              <a:rPr lang="en-US" sz="1000" b="1"/>
              <a:t>   External Wall Type</a:t>
            </a:r>
          </a:p>
          <a:p>
            <a:r>
              <a:rPr lang="en-US" sz="1000" b="1"/>
              <a:t>        (concrete)</a:t>
            </a:r>
          </a:p>
          <a:p>
            <a:r>
              <a:rPr lang="en-US" sz="1000" b="1"/>
              <a:t>   # Internal Walls</a:t>
            </a:r>
          </a:p>
          <a:p>
            <a:r>
              <a:rPr lang="en-US" sz="1000" b="1"/>
              <a:t>   External Wall Angle</a:t>
            </a:r>
          </a:p>
          <a:p>
            <a:r>
              <a:rPr lang="en-US" sz="1000" b="1"/>
              <a:t>Terminal Heights?</a:t>
            </a:r>
          </a:p>
          <a:p>
            <a:r>
              <a:rPr lang="en-US" sz="1000" b="1"/>
              <a:t>   Avg. Building Height</a:t>
            </a:r>
          </a:p>
          <a:p>
            <a:r>
              <a:rPr lang="en-US" sz="1000" b="1"/>
              <a:t>Range?</a:t>
            </a:r>
          </a:p>
          <a:p>
            <a:r>
              <a:rPr lang="en-US" sz="1000" b="1"/>
              <a:t>Center Frequency?</a:t>
            </a:r>
          </a:p>
          <a:p>
            <a:endParaRPr lang="en-US" sz="1000" b="1"/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707063" y="936625"/>
            <a:ext cx="1574800" cy="3344863"/>
            <a:chOff x="3595" y="590"/>
            <a:chExt cx="992" cy="2107"/>
          </a:xfrm>
        </p:grpSpPr>
        <p:sp>
          <p:nvSpPr>
            <p:cNvPr id="42028" name="Text Box 38"/>
            <p:cNvSpPr txBox="1">
              <a:spLocks noChangeArrowheads="1"/>
            </p:cNvSpPr>
            <p:nvPr/>
          </p:nvSpPr>
          <p:spPr bwMode="auto">
            <a:xfrm>
              <a:off x="3871" y="1348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50 m…</a:t>
              </a:r>
            </a:p>
          </p:txBody>
        </p:sp>
        <p:sp>
          <p:nvSpPr>
            <p:cNvPr id="42029" name="Text Box 39"/>
            <p:cNvSpPr txBox="1">
              <a:spLocks noChangeArrowheads="1"/>
            </p:cNvSpPr>
            <p:nvPr/>
          </p:nvSpPr>
          <p:spPr bwMode="auto">
            <a:xfrm>
              <a:off x="3871" y="1695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1 km…</a:t>
              </a:r>
            </a:p>
          </p:txBody>
        </p:sp>
        <p:sp>
          <p:nvSpPr>
            <p:cNvPr id="42030" name="Text Box 40"/>
            <p:cNvSpPr txBox="1">
              <a:spLocks noChangeArrowheads="1"/>
            </p:cNvSpPr>
            <p:nvPr/>
          </p:nvSpPr>
          <p:spPr bwMode="auto">
            <a:xfrm>
              <a:off x="3871" y="2159"/>
              <a:ext cx="48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&gt; 1 km</a:t>
              </a:r>
            </a:p>
            <a:p>
              <a:pPr algn="ctr"/>
              <a:r>
                <a:rPr lang="en-US" sz="1000" b="1"/>
                <a:t>(max depends on freq)</a:t>
              </a:r>
            </a:p>
          </p:txBody>
        </p:sp>
        <p:sp>
          <p:nvSpPr>
            <p:cNvPr id="42031" name="Text Box 41"/>
            <p:cNvSpPr txBox="1">
              <a:spLocks noChangeArrowheads="1"/>
            </p:cNvSpPr>
            <p:nvPr/>
          </p:nvSpPr>
          <p:spPr bwMode="auto">
            <a:xfrm>
              <a:off x="3918" y="590"/>
              <a:ext cx="4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Range:</a:t>
              </a:r>
            </a:p>
          </p:txBody>
        </p:sp>
        <p:cxnSp>
          <p:nvCxnSpPr>
            <p:cNvPr id="42032" name="AutoShape 42"/>
            <p:cNvCxnSpPr>
              <a:cxnSpLocks noChangeShapeType="1"/>
              <a:stCxn id="42028" idx="1"/>
              <a:endCxn id="42035" idx="3"/>
            </p:cNvCxnSpPr>
            <p:nvPr/>
          </p:nvCxnSpPr>
          <p:spPr bwMode="auto">
            <a:xfrm flipH="1">
              <a:off x="3595" y="1425"/>
              <a:ext cx="276" cy="6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33" name="AutoShape 43"/>
            <p:cNvCxnSpPr>
              <a:cxnSpLocks noChangeShapeType="1"/>
              <a:stCxn id="42029" idx="1"/>
              <a:endCxn id="42035" idx="3"/>
            </p:cNvCxnSpPr>
            <p:nvPr/>
          </p:nvCxnSpPr>
          <p:spPr bwMode="auto">
            <a:xfrm flipH="1">
              <a:off x="3595" y="1772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34" name="AutoShape 44"/>
            <p:cNvCxnSpPr>
              <a:cxnSpLocks noChangeShapeType="1"/>
              <a:stCxn id="42030" idx="1"/>
              <a:endCxn id="42035" idx="3"/>
            </p:cNvCxnSpPr>
            <p:nvPr/>
          </p:nvCxnSpPr>
          <p:spPr bwMode="auto">
            <a:xfrm flipH="1" flipV="1">
              <a:off x="3595" y="2100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1430338" y="1712913"/>
            <a:ext cx="1193800" cy="490537"/>
            <a:chOff x="901" y="1079"/>
            <a:chExt cx="752" cy="309"/>
          </a:xfrm>
        </p:grpSpPr>
        <p:sp>
          <p:nvSpPr>
            <p:cNvPr id="42026" name="Freeform 34"/>
            <p:cNvSpPr>
              <a:spLocks/>
            </p:cNvSpPr>
            <p:nvPr/>
          </p:nvSpPr>
          <p:spPr bwMode="auto">
            <a:xfrm>
              <a:off x="1175" y="1079"/>
              <a:ext cx="478" cy="309"/>
            </a:xfrm>
            <a:custGeom>
              <a:avLst/>
              <a:gdLst>
                <a:gd name="T0" fmla="*/ 125 w 513"/>
                <a:gd name="T1" fmla="*/ 42 h 273"/>
                <a:gd name="T2" fmla="*/ 48 w 513"/>
                <a:gd name="T3" fmla="*/ 26 h 273"/>
                <a:gd name="T4" fmla="*/ 7 w 513"/>
                <a:gd name="T5" fmla="*/ 212 h 273"/>
                <a:gd name="T6" fmla="*/ 8 w 513"/>
                <a:gd name="T7" fmla="*/ 436 h 273"/>
                <a:gd name="T8" fmla="*/ 53 w 513"/>
                <a:gd name="T9" fmla="*/ 662 h 273"/>
                <a:gd name="T10" fmla="*/ 146 w 513"/>
                <a:gd name="T11" fmla="*/ 735 h 273"/>
                <a:gd name="T12" fmla="*/ 232 w 513"/>
                <a:gd name="T13" fmla="*/ 673 h 273"/>
                <a:gd name="T14" fmla="*/ 280 w 513"/>
                <a:gd name="T15" fmla="*/ 537 h 273"/>
                <a:gd name="T16" fmla="*/ 286 w 513"/>
                <a:gd name="T17" fmla="*/ 212 h 273"/>
                <a:gd name="T18" fmla="*/ 244 w 513"/>
                <a:gd name="T19" fmla="*/ 69 h 273"/>
                <a:gd name="T20" fmla="*/ 179 w 513"/>
                <a:gd name="T21" fmla="*/ 69 h 273"/>
                <a:gd name="T22" fmla="*/ 125 w 513"/>
                <a:gd name="T23" fmla="*/ 42 h 2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3"/>
                <a:gd name="T37" fmla="*/ 0 h 273"/>
                <a:gd name="T38" fmla="*/ 513 w 513"/>
                <a:gd name="T39" fmla="*/ 273 h 2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3" h="273">
                  <a:moveTo>
                    <a:pt x="220" y="16"/>
                  </a:moveTo>
                  <a:cubicBezTo>
                    <a:pt x="182" y="13"/>
                    <a:pt x="119" y="0"/>
                    <a:pt x="84" y="10"/>
                  </a:cubicBezTo>
                  <a:cubicBezTo>
                    <a:pt x="49" y="20"/>
                    <a:pt x="22" y="54"/>
                    <a:pt x="11" y="79"/>
                  </a:cubicBezTo>
                  <a:cubicBezTo>
                    <a:pt x="0" y="104"/>
                    <a:pt x="2" y="134"/>
                    <a:pt x="16" y="162"/>
                  </a:cubicBezTo>
                  <a:cubicBezTo>
                    <a:pt x="30" y="190"/>
                    <a:pt x="54" y="228"/>
                    <a:pt x="94" y="246"/>
                  </a:cubicBezTo>
                  <a:cubicBezTo>
                    <a:pt x="134" y="264"/>
                    <a:pt x="205" y="271"/>
                    <a:pt x="257" y="272"/>
                  </a:cubicBezTo>
                  <a:cubicBezTo>
                    <a:pt x="309" y="273"/>
                    <a:pt x="370" y="263"/>
                    <a:pt x="409" y="251"/>
                  </a:cubicBezTo>
                  <a:cubicBezTo>
                    <a:pt x="448" y="239"/>
                    <a:pt x="476" y="228"/>
                    <a:pt x="492" y="199"/>
                  </a:cubicBezTo>
                  <a:cubicBezTo>
                    <a:pt x="508" y="170"/>
                    <a:pt x="513" y="108"/>
                    <a:pt x="503" y="79"/>
                  </a:cubicBezTo>
                  <a:cubicBezTo>
                    <a:pt x="493" y="50"/>
                    <a:pt x="461" y="35"/>
                    <a:pt x="430" y="26"/>
                  </a:cubicBezTo>
                  <a:cubicBezTo>
                    <a:pt x="399" y="17"/>
                    <a:pt x="350" y="27"/>
                    <a:pt x="314" y="26"/>
                  </a:cubicBezTo>
                  <a:cubicBezTo>
                    <a:pt x="278" y="25"/>
                    <a:pt x="258" y="19"/>
                    <a:pt x="220" y="16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Freeform 55"/>
            <p:cNvSpPr>
              <a:spLocks/>
            </p:cNvSpPr>
            <p:nvPr/>
          </p:nvSpPr>
          <p:spPr bwMode="auto">
            <a:xfrm>
              <a:off x="901" y="1157"/>
              <a:ext cx="282" cy="47"/>
            </a:xfrm>
            <a:custGeom>
              <a:avLst/>
              <a:gdLst>
                <a:gd name="T0" fmla="*/ 0 w 188"/>
                <a:gd name="T1" fmla="*/ 0 h 37"/>
                <a:gd name="T2" fmla="*/ 4827 w 188"/>
                <a:gd name="T3" fmla="*/ 252 h 37"/>
                <a:gd name="T4" fmla="*/ 0 60000 65536"/>
                <a:gd name="T5" fmla="*/ 0 60000 65536"/>
                <a:gd name="T6" fmla="*/ 0 w 188"/>
                <a:gd name="T7" fmla="*/ 0 h 37"/>
                <a:gd name="T8" fmla="*/ 188 w 188"/>
                <a:gd name="T9" fmla="*/ 37 h 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8" h="37">
                  <a:moveTo>
                    <a:pt x="0" y="0"/>
                  </a:moveTo>
                  <a:cubicBezTo>
                    <a:pt x="0" y="0"/>
                    <a:pt x="94" y="18"/>
                    <a:pt x="188" y="3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2611438" y="1757363"/>
            <a:ext cx="1319212" cy="465137"/>
            <a:chOff x="1645" y="1107"/>
            <a:chExt cx="831" cy="293"/>
          </a:xfrm>
        </p:grpSpPr>
        <p:sp>
          <p:nvSpPr>
            <p:cNvPr id="42024" name="Freeform 35"/>
            <p:cNvSpPr>
              <a:spLocks/>
            </p:cNvSpPr>
            <p:nvPr/>
          </p:nvSpPr>
          <p:spPr bwMode="auto">
            <a:xfrm>
              <a:off x="1992" y="1107"/>
              <a:ext cx="484" cy="293"/>
            </a:xfrm>
            <a:custGeom>
              <a:avLst/>
              <a:gdLst>
                <a:gd name="T0" fmla="*/ 14 w 484"/>
                <a:gd name="T1" fmla="*/ 130 h 293"/>
                <a:gd name="T2" fmla="*/ 40 w 484"/>
                <a:gd name="T3" fmla="*/ 20 h 293"/>
                <a:gd name="T4" fmla="*/ 255 w 484"/>
                <a:gd name="T5" fmla="*/ 9 h 293"/>
                <a:gd name="T6" fmla="*/ 391 w 484"/>
                <a:gd name="T7" fmla="*/ 25 h 293"/>
                <a:gd name="T8" fmla="*/ 475 w 484"/>
                <a:gd name="T9" fmla="*/ 130 h 293"/>
                <a:gd name="T10" fmla="*/ 444 w 484"/>
                <a:gd name="T11" fmla="*/ 255 h 293"/>
                <a:gd name="T12" fmla="*/ 318 w 484"/>
                <a:gd name="T13" fmla="*/ 287 h 293"/>
                <a:gd name="T14" fmla="*/ 129 w 484"/>
                <a:gd name="T15" fmla="*/ 287 h 293"/>
                <a:gd name="T16" fmla="*/ 46 w 484"/>
                <a:gd name="T17" fmla="*/ 250 h 293"/>
                <a:gd name="T18" fmla="*/ 14 w 484"/>
                <a:gd name="T19" fmla="*/ 130 h 2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4"/>
                <a:gd name="T31" fmla="*/ 0 h 293"/>
                <a:gd name="T32" fmla="*/ 484 w 484"/>
                <a:gd name="T33" fmla="*/ 293 h 2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4" h="293">
                  <a:moveTo>
                    <a:pt x="14" y="130"/>
                  </a:moveTo>
                  <a:cubicBezTo>
                    <a:pt x="13" y="92"/>
                    <a:pt x="0" y="40"/>
                    <a:pt x="40" y="20"/>
                  </a:cubicBezTo>
                  <a:cubicBezTo>
                    <a:pt x="80" y="0"/>
                    <a:pt x="197" y="8"/>
                    <a:pt x="255" y="9"/>
                  </a:cubicBezTo>
                  <a:cubicBezTo>
                    <a:pt x="313" y="10"/>
                    <a:pt x="354" y="5"/>
                    <a:pt x="391" y="25"/>
                  </a:cubicBezTo>
                  <a:cubicBezTo>
                    <a:pt x="428" y="45"/>
                    <a:pt x="466" y="92"/>
                    <a:pt x="475" y="130"/>
                  </a:cubicBezTo>
                  <a:cubicBezTo>
                    <a:pt x="484" y="168"/>
                    <a:pt x="470" y="229"/>
                    <a:pt x="444" y="255"/>
                  </a:cubicBezTo>
                  <a:cubicBezTo>
                    <a:pt x="418" y="281"/>
                    <a:pt x="370" y="282"/>
                    <a:pt x="318" y="287"/>
                  </a:cubicBezTo>
                  <a:cubicBezTo>
                    <a:pt x="266" y="292"/>
                    <a:pt x="174" y="293"/>
                    <a:pt x="129" y="287"/>
                  </a:cubicBezTo>
                  <a:cubicBezTo>
                    <a:pt x="84" y="281"/>
                    <a:pt x="62" y="276"/>
                    <a:pt x="46" y="250"/>
                  </a:cubicBezTo>
                  <a:cubicBezTo>
                    <a:pt x="30" y="224"/>
                    <a:pt x="15" y="168"/>
                    <a:pt x="14" y="13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Freeform 56"/>
            <p:cNvSpPr>
              <a:spLocks/>
            </p:cNvSpPr>
            <p:nvPr/>
          </p:nvSpPr>
          <p:spPr bwMode="auto">
            <a:xfrm>
              <a:off x="1645" y="1247"/>
              <a:ext cx="355" cy="28"/>
            </a:xfrm>
            <a:custGeom>
              <a:avLst/>
              <a:gdLst>
                <a:gd name="T0" fmla="*/ 0 w 434"/>
                <a:gd name="T1" fmla="*/ 0 h 55"/>
                <a:gd name="T2" fmla="*/ 41 w 434"/>
                <a:gd name="T3" fmla="*/ 1 h 55"/>
                <a:gd name="T4" fmla="*/ 87 w 434"/>
                <a:gd name="T5" fmla="*/ 1 h 55"/>
                <a:gd name="T6" fmla="*/ 0 60000 65536"/>
                <a:gd name="T7" fmla="*/ 0 60000 65536"/>
                <a:gd name="T8" fmla="*/ 0 60000 65536"/>
                <a:gd name="T9" fmla="*/ 0 w 434"/>
                <a:gd name="T10" fmla="*/ 0 h 55"/>
                <a:gd name="T11" fmla="*/ 434 w 434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55">
                  <a:moveTo>
                    <a:pt x="0" y="0"/>
                  </a:moveTo>
                  <a:cubicBezTo>
                    <a:pt x="66" y="19"/>
                    <a:pt x="132" y="39"/>
                    <a:pt x="204" y="47"/>
                  </a:cubicBezTo>
                  <a:cubicBezTo>
                    <a:pt x="276" y="55"/>
                    <a:pt x="355" y="51"/>
                    <a:pt x="434" y="4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3924300" y="1987550"/>
            <a:ext cx="1822450" cy="1824038"/>
            <a:chOff x="2472" y="1252"/>
            <a:chExt cx="1148" cy="1149"/>
          </a:xfrm>
        </p:grpSpPr>
        <p:sp>
          <p:nvSpPr>
            <p:cNvPr id="42022" name="Freeform 52"/>
            <p:cNvSpPr>
              <a:spLocks/>
            </p:cNvSpPr>
            <p:nvPr/>
          </p:nvSpPr>
          <p:spPr bwMode="auto">
            <a:xfrm>
              <a:off x="2999" y="1806"/>
              <a:ext cx="621" cy="595"/>
            </a:xfrm>
            <a:custGeom>
              <a:avLst/>
              <a:gdLst>
                <a:gd name="T0" fmla="*/ 1017 w 521"/>
                <a:gd name="T1" fmla="*/ 0 h 537"/>
                <a:gd name="T2" fmla="*/ 482 w 521"/>
                <a:gd name="T3" fmla="*/ 47 h 537"/>
                <a:gd name="T4" fmla="*/ 164 w 521"/>
                <a:gd name="T5" fmla="*/ 143 h 537"/>
                <a:gd name="T6" fmla="*/ 88 w 521"/>
                <a:gd name="T7" fmla="*/ 288 h 537"/>
                <a:gd name="T8" fmla="*/ 51 w 521"/>
                <a:gd name="T9" fmla="*/ 435 h 537"/>
                <a:gd name="T10" fmla="*/ 17 w 521"/>
                <a:gd name="T11" fmla="*/ 871 h 537"/>
                <a:gd name="T12" fmla="*/ 88 w 521"/>
                <a:gd name="T13" fmla="*/ 1078 h 537"/>
                <a:gd name="T14" fmla="*/ 554 w 521"/>
                <a:gd name="T15" fmla="*/ 1172 h 537"/>
                <a:gd name="T16" fmla="*/ 1066 w 521"/>
                <a:gd name="T17" fmla="*/ 1200 h 537"/>
                <a:gd name="T18" fmla="*/ 1703 w 521"/>
                <a:gd name="T19" fmla="*/ 1200 h 537"/>
                <a:gd name="T20" fmla="*/ 1925 w 521"/>
                <a:gd name="T21" fmla="*/ 1078 h 537"/>
                <a:gd name="T22" fmla="*/ 2072 w 521"/>
                <a:gd name="T23" fmla="*/ 833 h 537"/>
                <a:gd name="T24" fmla="*/ 2094 w 521"/>
                <a:gd name="T25" fmla="*/ 421 h 537"/>
                <a:gd name="T26" fmla="*/ 1896 w 521"/>
                <a:gd name="T27" fmla="*/ 166 h 537"/>
                <a:gd name="T28" fmla="*/ 1529 w 521"/>
                <a:gd name="T29" fmla="*/ 41 h 537"/>
                <a:gd name="T30" fmla="*/ 1017 w 521"/>
                <a:gd name="T31" fmla="*/ 0 h 5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1"/>
                <a:gd name="T49" fmla="*/ 0 h 537"/>
                <a:gd name="T50" fmla="*/ 521 w 521"/>
                <a:gd name="T51" fmla="*/ 537 h 5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1" h="537">
                  <a:moveTo>
                    <a:pt x="250" y="0"/>
                  </a:moveTo>
                  <a:cubicBezTo>
                    <a:pt x="207" y="0"/>
                    <a:pt x="153" y="11"/>
                    <a:pt x="118" y="21"/>
                  </a:cubicBezTo>
                  <a:cubicBezTo>
                    <a:pt x="83" y="31"/>
                    <a:pt x="56" y="46"/>
                    <a:pt x="40" y="63"/>
                  </a:cubicBezTo>
                  <a:cubicBezTo>
                    <a:pt x="24" y="80"/>
                    <a:pt x="27" y="104"/>
                    <a:pt x="22" y="126"/>
                  </a:cubicBezTo>
                  <a:cubicBezTo>
                    <a:pt x="17" y="148"/>
                    <a:pt x="16" y="149"/>
                    <a:pt x="13" y="192"/>
                  </a:cubicBezTo>
                  <a:cubicBezTo>
                    <a:pt x="10" y="235"/>
                    <a:pt x="3" y="337"/>
                    <a:pt x="4" y="384"/>
                  </a:cubicBezTo>
                  <a:cubicBezTo>
                    <a:pt x="5" y="431"/>
                    <a:pt x="0" y="452"/>
                    <a:pt x="22" y="474"/>
                  </a:cubicBezTo>
                  <a:cubicBezTo>
                    <a:pt x="44" y="496"/>
                    <a:pt x="96" y="507"/>
                    <a:pt x="136" y="516"/>
                  </a:cubicBezTo>
                  <a:cubicBezTo>
                    <a:pt x="176" y="525"/>
                    <a:pt x="215" y="526"/>
                    <a:pt x="262" y="528"/>
                  </a:cubicBezTo>
                  <a:cubicBezTo>
                    <a:pt x="309" y="530"/>
                    <a:pt x="383" y="537"/>
                    <a:pt x="418" y="528"/>
                  </a:cubicBezTo>
                  <a:cubicBezTo>
                    <a:pt x="453" y="519"/>
                    <a:pt x="457" y="501"/>
                    <a:pt x="472" y="474"/>
                  </a:cubicBezTo>
                  <a:cubicBezTo>
                    <a:pt x="487" y="447"/>
                    <a:pt x="501" y="414"/>
                    <a:pt x="508" y="366"/>
                  </a:cubicBezTo>
                  <a:cubicBezTo>
                    <a:pt x="515" y="318"/>
                    <a:pt x="521" y="235"/>
                    <a:pt x="514" y="186"/>
                  </a:cubicBezTo>
                  <a:cubicBezTo>
                    <a:pt x="507" y="137"/>
                    <a:pt x="489" y="100"/>
                    <a:pt x="466" y="72"/>
                  </a:cubicBezTo>
                  <a:cubicBezTo>
                    <a:pt x="443" y="44"/>
                    <a:pt x="412" y="32"/>
                    <a:pt x="376" y="18"/>
                  </a:cubicBezTo>
                  <a:cubicBezTo>
                    <a:pt x="340" y="4"/>
                    <a:pt x="293" y="0"/>
                    <a:pt x="250" y="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3" name="Freeform 57"/>
            <p:cNvSpPr>
              <a:spLocks/>
            </p:cNvSpPr>
            <p:nvPr/>
          </p:nvSpPr>
          <p:spPr bwMode="auto">
            <a:xfrm>
              <a:off x="2472" y="1252"/>
              <a:ext cx="586" cy="597"/>
            </a:xfrm>
            <a:custGeom>
              <a:avLst/>
              <a:gdLst>
                <a:gd name="T0" fmla="*/ 0 w 565"/>
                <a:gd name="T1" fmla="*/ 0 h 503"/>
                <a:gd name="T2" fmla="*/ 223 w 565"/>
                <a:gd name="T3" fmla="*/ 166 h 503"/>
                <a:gd name="T4" fmla="*/ 491 w 565"/>
                <a:gd name="T5" fmla="*/ 744 h 503"/>
                <a:gd name="T6" fmla="*/ 644 w 565"/>
                <a:gd name="T7" fmla="*/ 1529 h 503"/>
                <a:gd name="T8" fmla="*/ 756 w 565"/>
                <a:gd name="T9" fmla="*/ 1981 h 5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5"/>
                <a:gd name="T16" fmla="*/ 0 h 503"/>
                <a:gd name="T17" fmla="*/ 565 w 565"/>
                <a:gd name="T18" fmla="*/ 503 h 5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5" h="503">
                  <a:moveTo>
                    <a:pt x="0" y="0"/>
                  </a:moveTo>
                  <a:cubicBezTo>
                    <a:pt x="53" y="5"/>
                    <a:pt x="106" y="11"/>
                    <a:pt x="167" y="42"/>
                  </a:cubicBezTo>
                  <a:cubicBezTo>
                    <a:pt x="228" y="73"/>
                    <a:pt x="314" y="131"/>
                    <a:pt x="366" y="189"/>
                  </a:cubicBezTo>
                  <a:cubicBezTo>
                    <a:pt x="418" y="247"/>
                    <a:pt x="448" y="336"/>
                    <a:pt x="481" y="388"/>
                  </a:cubicBezTo>
                  <a:cubicBezTo>
                    <a:pt x="514" y="440"/>
                    <a:pt x="539" y="471"/>
                    <a:pt x="565" y="503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5727700" y="3389313"/>
            <a:ext cx="1336675" cy="933450"/>
            <a:chOff x="3608" y="2135"/>
            <a:chExt cx="842" cy="588"/>
          </a:xfrm>
        </p:grpSpPr>
        <p:sp>
          <p:nvSpPr>
            <p:cNvPr id="42020" name="Freeform 37"/>
            <p:cNvSpPr>
              <a:spLocks/>
            </p:cNvSpPr>
            <p:nvPr/>
          </p:nvSpPr>
          <p:spPr bwMode="auto">
            <a:xfrm>
              <a:off x="3797" y="2135"/>
              <a:ext cx="653" cy="588"/>
            </a:xfrm>
            <a:custGeom>
              <a:avLst/>
              <a:gdLst>
                <a:gd name="T0" fmla="*/ 2 w 653"/>
                <a:gd name="T1" fmla="*/ 782 h 509"/>
                <a:gd name="T2" fmla="*/ 33 w 653"/>
                <a:gd name="T3" fmla="*/ 137 h 509"/>
                <a:gd name="T4" fmla="*/ 154 w 653"/>
                <a:gd name="T5" fmla="*/ 18 h 509"/>
                <a:gd name="T6" fmla="*/ 395 w 653"/>
                <a:gd name="T7" fmla="*/ 18 h 509"/>
                <a:gd name="T8" fmla="*/ 552 w 653"/>
                <a:gd name="T9" fmla="*/ 69 h 509"/>
                <a:gd name="T10" fmla="*/ 604 w 653"/>
                <a:gd name="T11" fmla="*/ 418 h 509"/>
                <a:gd name="T12" fmla="*/ 651 w 653"/>
                <a:gd name="T13" fmla="*/ 1149 h 509"/>
                <a:gd name="T14" fmla="*/ 594 w 653"/>
                <a:gd name="T15" fmla="*/ 1481 h 509"/>
                <a:gd name="T16" fmla="*/ 332 w 653"/>
                <a:gd name="T17" fmla="*/ 1549 h 509"/>
                <a:gd name="T18" fmla="*/ 112 w 653"/>
                <a:gd name="T19" fmla="*/ 1563 h 509"/>
                <a:gd name="T20" fmla="*/ 23 w 653"/>
                <a:gd name="T21" fmla="*/ 1250 h 509"/>
                <a:gd name="T22" fmla="*/ 2 w 653"/>
                <a:gd name="T23" fmla="*/ 782 h 5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53"/>
                <a:gd name="T37" fmla="*/ 0 h 509"/>
                <a:gd name="T38" fmla="*/ 653 w 653"/>
                <a:gd name="T39" fmla="*/ 509 h 5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53" h="509">
                  <a:moveTo>
                    <a:pt x="2" y="247"/>
                  </a:moveTo>
                  <a:cubicBezTo>
                    <a:pt x="4" y="189"/>
                    <a:pt x="8" y="83"/>
                    <a:pt x="33" y="43"/>
                  </a:cubicBezTo>
                  <a:cubicBezTo>
                    <a:pt x="58" y="3"/>
                    <a:pt x="94" y="12"/>
                    <a:pt x="154" y="6"/>
                  </a:cubicBezTo>
                  <a:cubicBezTo>
                    <a:pt x="214" y="0"/>
                    <a:pt x="329" y="3"/>
                    <a:pt x="395" y="6"/>
                  </a:cubicBezTo>
                  <a:cubicBezTo>
                    <a:pt x="461" y="9"/>
                    <a:pt x="517" y="1"/>
                    <a:pt x="552" y="22"/>
                  </a:cubicBezTo>
                  <a:cubicBezTo>
                    <a:pt x="587" y="43"/>
                    <a:pt x="587" y="75"/>
                    <a:pt x="604" y="132"/>
                  </a:cubicBezTo>
                  <a:cubicBezTo>
                    <a:pt x="621" y="189"/>
                    <a:pt x="653" y="306"/>
                    <a:pt x="651" y="362"/>
                  </a:cubicBezTo>
                  <a:cubicBezTo>
                    <a:pt x="649" y="418"/>
                    <a:pt x="647" y="446"/>
                    <a:pt x="594" y="467"/>
                  </a:cubicBezTo>
                  <a:cubicBezTo>
                    <a:pt x="541" y="488"/>
                    <a:pt x="412" y="484"/>
                    <a:pt x="332" y="488"/>
                  </a:cubicBezTo>
                  <a:cubicBezTo>
                    <a:pt x="252" y="492"/>
                    <a:pt x="163" y="509"/>
                    <a:pt x="112" y="493"/>
                  </a:cubicBezTo>
                  <a:cubicBezTo>
                    <a:pt x="61" y="477"/>
                    <a:pt x="40" y="435"/>
                    <a:pt x="23" y="394"/>
                  </a:cubicBezTo>
                  <a:cubicBezTo>
                    <a:pt x="6" y="353"/>
                    <a:pt x="0" y="305"/>
                    <a:pt x="2" y="247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Freeform 58"/>
            <p:cNvSpPr>
              <a:spLocks/>
            </p:cNvSpPr>
            <p:nvPr/>
          </p:nvSpPr>
          <p:spPr bwMode="auto">
            <a:xfrm>
              <a:off x="3608" y="2225"/>
              <a:ext cx="180" cy="27"/>
            </a:xfrm>
            <a:custGeom>
              <a:avLst/>
              <a:gdLst>
                <a:gd name="T0" fmla="*/ 0 w 288"/>
                <a:gd name="T1" fmla="*/ 0 h 499"/>
                <a:gd name="T2" fmla="*/ 2 w 288"/>
                <a:gd name="T3" fmla="*/ 0 h 499"/>
                <a:gd name="T4" fmla="*/ 4 w 288"/>
                <a:gd name="T5" fmla="*/ 0 h 499"/>
                <a:gd name="T6" fmla="*/ 7 w 288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99"/>
                <a:gd name="T14" fmla="*/ 288 w 288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99">
                  <a:moveTo>
                    <a:pt x="0" y="28"/>
                  </a:moveTo>
                  <a:cubicBezTo>
                    <a:pt x="19" y="14"/>
                    <a:pt x="39" y="0"/>
                    <a:pt x="68" y="59"/>
                  </a:cubicBezTo>
                  <a:cubicBezTo>
                    <a:pt x="97" y="118"/>
                    <a:pt x="136" y="311"/>
                    <a:pt x="173" y="384"/>
                  </a:cubicBezTo>
                  <a:cubicBezTo>
                    <a:pt x="210" y="457"/>
                    <a:pt x="249" y="478"/>
                    <a:pt x="288" y="499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00" name="Freeform 59"/>
          <p:cNvSpPr>
            <a:spLocks/>
          </p:cNvSpPr>
          <p:nvPr/>
        </p:nvSpPr>
        <p:spPr bwMode="auto">
          <a:xfrm>
            <a:off x="46038" y="892175"/>
            <a:ext cx="1508125" cy="2217738"/>
          </a:xfrm>
          <a:custGeom>
            <a:avLst/>
            <a:gdLst>
              <a:gd name="T0" fmla="*/ 2147483647 w 974"/>
              <a:gd name="T1" fmla="*/ 2147483647 h 1355"/>
              <a:gd name="T2" fmla="*/ 2147483647 w 974"/>
              <a:gd name="T3" fmla="*/ 2147483647 h 1355"/>
              <a:gd name="T4" fmla="*/ 2147483647 w 974"/>
              <a:gd name="T5" fmla="*/ 2147483647 h 1355"/>
              <a:gd name="T6" fmla="*/ 2147483647 w 974"/>
              <a:gd name="T7" fmla="*/ 2147483647 h 1355"/>
              <a:gd name="T8" fmla="*/ 2147483647 w 974"/>
              <a:gd name="T9" fmla="*/ 2147483647 h 1355"/>
              <a:gd name="T10" fmla="*/ 2147483647 w 974"/>
              <a:gd name="T11" fmla="*/ 2147483647 h 1355"/>
              <a:gd name="T12" fmla="*/ 2147483647 w 974"/>
              <a:gd name="T13" fmla="*/ 2147483647 h 1355"/>
              <a:gd name="T14" fmla="*/ 2147483647 w 974"/>
              <a:gd name="T15" fmla="*/ 2147483647 h 1355"/>
              <a:gd name="T16" fmla="*/ 2147483647 w 974"/>
              <a:gd name="T17" fmla="*/ 2147483647 h 1355"/>
              <a:gd name="T18" fmla="*/ 2147483647 w 974"/>
              <a:gd name="T19" fmla="*/ 2147483647 h 1355"/>
              <a:gd name="T20" fmla="*/ 2147483647 w 974"/>
              <a:gd name="T21" fmla="*/ 2147483647 h 1355"/>
              <a:gd name="T22" fmla="*/ 2147483647 w 974"/>
              <a:gd name="T23" fmla="*/ 2147483647 h 1355"/>
              <a:gd name="T24" fmla="*/ 2147483647 w 974"/>
              <a:gd name="T25" fmla="*/ 2147483647 h 1355"/>
              <a:gd name="T26" fmla="*/ 2147483647 w 974"/>
              <a:gd name="T27" fmla="*/ 2147483647 h 1355"/>
              <a:gd name="T28" fmla="*/ 2147483647 w 974"/>
              <a:gd name="T29" fmla="*/ 2147483647 h 1355"/>
              <a:gd name="T30" fmla="*/ 2147483647 w 974"/>
              <a:gd name="T31" fmla="*/ 2147483647 h 1355"/>
              <a:gd name="T32" fmla="*/ 2147483647 w 974"/>
              <a:gd name="T33" fmla="*/ 2147483647 h 1355"/>
              <a:gd name="T34" fmla="*/ 2147483647 w 974"/>
              <a:gd name="T35" fmla="*/ 2147483647 h 1355"/>
              <a:gd name="T36" fmla="*/ 2147483647 w 974"/>
              <a:gd name="T37" fmla="*/ 2147483647 h 1355"/>
              <a:gd name="T38" fmla="*/ 2147483647 w 974"/>
              <a:gd name="T39" fmla="*/ 2147483647 h 13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4"/>
              <a:gd name="T61" fmla="*/ 0 h 1355"/>
              <a:gd name="T62" fmla="*/ 974 w 974"/>
              <a:gd name="T63" fmla="*/ 1355 h 135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4" h="1355">
                <a:moveTo>
                  <a:pt x="518" y="14"/>
                </a:moveTo>
                <a:cubicBezTo>
                  <a:pt x="427" y="13"/>
                  <a:pt x="420" y="15"/>
                  <a:pt x="350" y="19"/>
                </a:cubicBezTo>
                <a:cubicBezTo>
                  <a:pt x="280" y="23"/>
                  <a:pt x="151" y="29"/>
                  <a:pt x="99" y="40"/>
                </a:cubicBezTo>
                <a:cubicBezTo>
                  <a:pt x="47" y="51"/>
                  <a:pt x="50" y="57"/>
                  <a:pt x="36" y="87"/>
                </a:cubicBezTo>
                <a:cubicBezTo>
                  <a:pt x="22" y="117"/>
                  <a:pt x="20" y="59"/>
                  <a:pt x="15" y="223"/>
                </a:cubicBezTo>
                <a:cubicBezTo>
                  <a:pt x="10" y="387"/>
                  <a:pt x="0" y="903"/>
                  <a:pt x="5" y="1072"/>
                </a:cubicBezTo>
                <a:cubicBezTo>
                  <a:pt x="10" y="1241"/>
                  <a:pt x="28" y="1198"/>
                  <a:pt x="47" y="1239"/>
                </a:cubicBezTo>
                <a:cubicBezTo>
                  <a:pt x="66" y="1280"/>
                  <a:pt x="77" y="1301"/>
                  <a:pt x="120" y="1318"/>
                </a:cubicBezTo>
                <a:cubicBezTo>
                  <a:pt x="163" y="1335"/>
                  <a:pt x="243" y="1333"/>
                  <a:pt x="308" y="1339"/>
                </a:cubicBezTo>
                <a:cubicBezTo>
                  <a:pt x="373" y="1345"/>
                  <a:pt x="432" y="1355"/>
                  <a:pt x="507" y="1355"/>
                </a:cubicBezTo>
                <a:cubicBezTo>
                  <a:pt x="582" y="1355"/>
                  <a:pt x="696" y="1346"/>
                  <a:pt x="759" y="1339"/>
                </a:cubicBezTo>
                <a:cubicBezTo>
                  <a:pt x="822" y="1332"/>
                  <a:pt x="854" y="1326"/>
                  <a:pt x="884" y="1313"/>
                </a:cubicBezTo>
                <a:cubicBezTo>
                  <a:pt x="914" y="1300"/>
                  <a:pt x="927" y="1283"/>
                  <a:pt x="937" y="1260"/>
                </a:cubicBezTo>
                <a:cubicBezTo>
                  <a:pt x="947" y="1237"/>
                  <a:pt x="943" y="1232"/>
                  <a:pt x="947" y="1176"/>
                </a:cubicBezTo>
                <a:cubicBezTo>
                  <a:pt x="951" y="1120"/>
                  <a:pt x="972" y="1017"/>
                  <a:pt x="963" y="925"/>
                </a:cubicBezTo>
                <a:cubicBezTo>
                  <a:pt x="954" y="833"/>
                  <a:pt x="900" y="706"/>
                  <a:pt x="895" y="621"/>
                </a:cubicBezTo>
                <a:cubicBezTo>
                  <a:pt x="890" y="536"/>
                  <a:pt x="920" y="489"/>
                  <a:pt x="932" y="412"/>
                </a:cubicBezTo>
                <a:cubicBezTo>
                  <a:pt x="944" y="335"/>
                  <a:pt x="974" y="226"/>
                  <a:pt x="968" y="161"/>
                </a:cubicBezTo>
                <a:cubicBezTo>
                  <a:pt x="962" y="96"/>
                  <a:pt x="967" y="48"/>
                  <a:pt x="895" y="24"/>
                </a:cubicBezTo>
                <a:cubicBezTo>
                  <a:pt x="823" y="0"/>
                  <a:pt x="609" y="15"/>
                  <a:pt x="518" y="14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82"/>
          <p:cNvGrpSpPr>
            <a:grpSpLocks/>
          </p:cNvGrpSpPr>
          <p:nvPr/>
        </p:nvGrpSpPr>
        <p:grpSpPr bwMode="auto">
          <a:xfrm>
            <a:off x="5819775" y="935038"/>
            <a:ext cx="3119438" cy="4938712"/>
            <a:chOff x="3666" y="589"/>
            <a:chExt cx="1965" cy="3111"/>
          </a:xfrm>
        </p:grpSpPr>
        <p:sp>
          <p:nvSpPr>
            <p:cNvPr id="42011" name="Text Box 45"/>
            <p:cNvSpPr txBox="1">
              <a:spLocks noChangeArrowheads="1"/>
            </p:cNvSpPr>
            <p:nvPr/>
          </p:nvSpPr>
          <p:spPr bwMode="auto">
            <a:xfrm>
              <a:off x="4490" y="589"/>
              <a:ext cx="1141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Frequency: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Path Loss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0000FF"/>
                  </a:solidFill>
                </a:rPr>
                <a:t>Median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Standard deviation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(Model Also Provides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Rice K-Factor,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Shadow-Loss Correlation Between Links)</a:t>
              </a:r>
            </a:p>
          </p:txBody>
        </p:sp>
        <p:sp>
          <p:nvSpPr>
            <p:cNvPr id="42012" name="Text Box 46"/>
            <p:cNvSpPr txBox="1">
              <a:spLocks noChangeArrowheads="1"/>
            </p:cNvSpPr>
            <p:nvPr/>
          </p:nvSpPr>
          <p:spPr bwMode="auto">
            <a:xfrm>
              <a:off x="4703" y="1475"/>
              <a:ext cx="78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&lt; 150 MHz (</a:t>
              </a:r>
              <a:r>
                <a:rPr lang="en-US" sz="1000" b="1">
                  <a:solidFill>
                    <a:srgbClr val="0000FF"/>
                  </a:solidFill>
                </a:rPr>
                <a:t>Longley-Rice w/Urban Correction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3" name="Text Box 47"/>
            <p:cNvSpPr txBox="1">
              <a:spLocks noChangeArrowheads="1"/>
            </p:cNvSpPr>
            <p:nvPr/>
          </p:nvSpPr>
          <p:spPr bwMode="auto">
            <a:xfrm>
              <a:off x="4703" y="2143"/>
              <a:ext cx="7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150 MHz &lt; Freq &lt;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4" name="Text Box 48"/>
            <p:cNvSpPr txBox="1">
              <a:spLocks noChangeArrowheads="1"/>
            </p:cNvSpPr>
            <p:nvPr/>
          </p:nvSpPr>
          <p:spPr bwMode="auto">
            <a:xfrm>
              <a:off x="4703" y="2716"/>
              <a:ext cx="76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&gt;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 w/ COST  Freq. Correction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cxnSp>
          <p:nvCxnSpPr>
            <p:cNvPr id="42015" name="AutoShape 49"/>
            <p:cNvCxnSpPr>
              <a:cxnSpLocks noChangeShapeType="1"/>
              <a:stCxn id="42030" idx="3"/>
              <a:endCxn id="42012" idx="1"/>
            </p:cNvCxnSpPr>
            <p:nvPr/>
          </p:nvCxnSpPr>
          <p:spPr bwMode="auto">
            <a:xfrm flipV="1">
              <a:off x="4355" y="1744"/>
              <a:ext cx="348" cy="68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16" name="AutoShape 50"/>
            <p:cNvCxnSpPr>
              <a:cxnSpLocks noChangeShapeType="1"/>
              <a:stCxn id="42030" idx="3"/>
              <a:endCxn id="42013" idx="1"/>
            </p:cNvCxnSpPr>
            <p:nvPr/>
          </p:nvCxnSpPr>
          <p:spPr bwMode="auto">
            <a:xfrm flipV="1">
              <a:off x="4355" y="2364"/>
              <a:ext cx="348" cy="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17" name="AutoShape 51"/>
            <p:cNvCxnSpPr>
              <a:cxnSpLocks noChangeShapeType="1"/>
              <a:stCxn id="42014" idx="1"/>
              <a:endCxn id="42030" idx="3"/>
            </p:cNvCxnSpPr>
            <p:nvPr/>
          </p:nvCxnSpPr>
          <p:spPr bwMode="auto">
            <a:xfrm flipH="1" flipV="1">
              <a:off x="4355" y="2428"/>
              <a:ext cx="348" cy="5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018" name="Text Box 61"/>
            <p:cNvSpPr txBox="1">
              <a:spLocks noChangeArrowheads="1"/>
            </p:cNvSpPr>
            <p:nvPr/>
          </p:nvSpPr>
          <p:spPr bwMode="auto">
            <a:xfrm>
              <a:off x="3666" y="3154"/>
              <a:ext cx="1121" cy="54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Existing Models,</a:t>
              </a:r>
            </a:p>
            <a:p>
              <a:pPr algn="ctr"/>
              <a:r>
                <a:rPr lang="en-US" sz="1000" b="1"/>
                <a:t>Extensions or Modifications of Existing Models, or New Models As Required</a:t>
              </a:r>
            </a:p>
          </p:txBody>
        </p:sp>
        <p:sp>
          <p:nvSpPr>
            <p:cNvPr id="42019" name="AutoShape 62"/>
            <p:cNvSpPr>
              <a:spLocks noChangeArrowheads="1"/>
            </p:cNvSpPr>
            <p:nvPr/>
          </p:nvSpPr>
          <p:spPr bwMode="auto">
            <a:xfrm rot="5400000" flipH="1">
              <a:off x="4781" y="3205"/>
              <a:ext cx="251" cy="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2392 w 21600"/>
                <a:gd name="T13" fmla="*/ 2941 h 21600"/>
                <a:gd name="T14" fmla="*/ 18244 w 21600"/>
                <a:gd name="T15" fmla="*/ 92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71"/>
          <p:cNvGrpSpPr>
            <a:grpSpLocks/>
          </p:cNvGrpSpPr>
          <p:nvPr/>
        </p:nvGrpSpPr>
        <p:grpSpPr bwMode="auto">
          <a:xfrm>
            <a:off x="7040563" y="3370263"/>
            <a:ext cx="1525587" cy="774700"/>
            <a:chOff x="4435" y="2123"/>
            <a:chExt cx="961" cy="488"/>
          </a:xfrm>
        </p:grpSpPr>
        <p:sp>
          <p:nvSpPr>
            <p:cNvPr id="42009" name="Freeform 54"/>
            <p:cNvSpPr>
              <a:spLocks/>
            </p:cNvSpPr>
            <p:nvPr/>
          </p:nvSpPr>
          <p:spPr bwMode="auto">
            <a:xfrm>
              <a:off x="4693" y="2123"/>
              <a:ext cx="703" cy="488"/>
            </a:xfrm>
            <a:custGeom>
              <a:avLst/>
              <a:gdLst>
                <a:gd name="T0" fmla="*/ 342 w 698"/>
                <a:gd name="T1" fmla="*/ 11 h 467"/>
                <a:gd name="T2" fmla="*/ 270 w 698"/>
                <a:gd name="T3" fmla="*/ 11 h 467"/>
                <a:gd name="T4" fmla="*/ 157 w 698"/>
                <a:gd name="T5" fmla="*/ 11 h 467"/>
                <a:gd name="T6" fmla="*/ 50 w 698"/>
                <a:gd name="T7" fmla="*/ 109 h 467"/>
                <a:gd name="T8" fmla="*/ 20 w 698"/>
                <a:gd name="T9" fmla="*/ 203 h 467"/>
                <a:gd name="T10" fmla="*/ 2 w 698"/>
                <a:gd name="T11" fmla="*/ 408 h 467"/>
                <a:gd name="T12" fmla="*/ 32 w 698"/>
                <a:gd name="T13" fmla="*/ 586 h 467"/>
                <a:gd name="T14" fmla="*/ 136 w 698"/>
                <a:gd name="T15" fmla="*/ 631 h 467"/>
                <a:gd name="T16" fmla="*/ 330 w 698"/>
                <a:gd name="T17" fmla="*/ 654 h 467"/>
                <a:gd name="T18" fmla="*/ 574 w 698"/>
                <a:gd name="T19" fmla="*/ 641 h 467"/>
                <a:gd name="T20" fmla="*/ 684 w 698"/>
                <a:gd name="T21" fmla="*/ 518 h 467"/>
                <a:gd name="T22" fmla="*/ 735 w 698"/>
                <a:gd name="T23" fmla="*/ 281 h 467"/>
                <a:gd name="T24" fmla="*/ 702 w 698"/>
                <a:gd name="T25" fmla="*/ 84 h 467"/>
                <a:gd name="T26" fmla="*/ 511 w 698"/>
                <a:gd name="T27" fmla="*/ 40 h 467"/>
                <a:gd name="T28" fmla="*/ 342 w 698"/>
                <a:gd name="T29" fmla="*/ 11 h 4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8"/>
                <a:gd name="T46" fmla="*/ 0 h 467"/>
                <a:gd name="T47" fmla="*/ 698 w 698"/>
                <a:gd name="T48" fmla="*/ 467 h 4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8" h="467">
                  <a:moveTo>
                    <a:pt x="326" y="11"/>
                  </a:moveTo>
                  <a:cubicBezTo>
                    <a:pt x="288" y="8"/>
                    <a:pt x="283" y="11"/>
                    <a:pt x="254" y="11"/>
                  </a:cubicBezTo>
                  <a:cubicBezTo>
                    <a:pt x="225" y="11"/>
                    <a:pt x="183" y="0"/>
                    <a:pt x="149" y="11"/>
                  </a:cubicBezTo>
                  <a:cubicBezTo>
                    <a:pt x="115" y="22"/>
                    <a:pt x="71" y="55"/>
                    <a:pt x="50" y="77"/>
                  </a:cubicBezTo>
                  <a:cubicBezTo>
                    <a:pt x="29" y="99"/>
                    <a:pt x="28" y="108"/>
                    <a:pt x="20" y="143"/>
                  </a:cubicBezTo>
                  <a:cubicBezTo>
                    <a:pt x="12" y="178"/>
                    <a:pt x="0" y="242"/>
                    <a:pt x="2" y="287"/>
                  </a:cubicBezTo>
                  <a:cubicBezTo>
                    <a:pt x="4" y="332"/>
                    <a:pt x="11" y="387"/>
                    <a:pt x="32" y="413"/>
                  </a:cubicBezTo>
                  <a:cubicBezTo>
                    <a:pt x="53" y="439"/>
                    <a:pt x="81" y="436"/>
                    <a:pt x="128" y="443"/>
                  </a:cubicBezTo>
                  <a:cubicBezTo>
                    <a:pt x="175" y="450"/>
                    <a:pt x="245" y="457"/>
                    <a:pt x="314" y="458"/>
                  </a:cubicBezTo>
                  <a:cubicBezTo>
                    <a:pt x="383" y="459"/>
                    <a:pt x="487" y="467"/>
                    <a:pt x="542" y="452"/>
                  </a:cubicBezTo>
                  <a:cubicBezTo>
                    <a:pt x="597" y="437"/>
                    <a:pt x="619" y="407"/>
                    <a:pt x="644" y="365"/>
                  </a:cubicBezTo>
                  <a:cubicBezTo>
                    <a:pt x="669" y="323"/>
                    <a:pt x="692" y="248"/>
                    <a:pt x="695" y="197"/>
                  </a:cubicBezTo>
                  <a:cubicBezTo>
                    <a:pt x="698" y="146"/>
                    <a:pt x="697" y="87"/>
                    <a:pt x="662" y="59"/>
                  </a:cubicBezTo>
                  <a:cubicBezTo>
                    <a:pt x="627" y="31"/>
                    <a:pt x="538" y="37"/>
                    <a:pt x="482" y="29"/>
                  </a:cubicBezTo>
                  <a:cubicBezTo>
                    <a:pt x="426" y="21"/>
                    <a:pt x="364" y="14"/>
                    <a:pt x="326" y="11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Freeform 63"/>
            <p:cNvSpPr>
              <a:spLocks/>
            </p:cNvSpPr>
            <p:nvPr/>
          </p:nvSpPr>
          <p:spPr bwMode="auto">
            <a:xfrm>
              <a:off x="4435" y="2393"/>
              <a:ext cx="246" cy="50"/>
            </a:xfrm>
            <a:custGeom>
              <a:avLst/>
              <a:gdLst>
                <a:gd name="T0" fmla="*/ 0 w 246"/>
                <a:gd name="T1" fmla="*/ 47 h 50"/>
                <a:gd name="T2" fmla="*/ 136 w 246"/>
                <a:gd name="T3" fmla="*/ 42 h 50"/>
                <a:gd name="T4" fmla="*/ 246 w 246"/>
                <a:gd name="T5" fmla="*/ 0 h 50"/>
                <a:gd name="T6" fmla="*/ 0 60000 65536"/>
                <a:gd name="T7" fmla="*/ 0 60000 65536"/>
                <a:gd name="T8" fmla="*/ 0 60000 65536"/>
                <a:gd name="T9" fmla="*/ 0 w 246"/>
                <a:gd name="T10" fmla="*/ 0 h 50"/>
                <a:gd name="T11" fmla="*/ 246 w 246"/>
                <a:gd name="T12" fmla="*/ 50 h 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0">
                  <a:moveTo>
                    <a:pt x="0" y="47"/>
                  </a:moveTo>
                  <a:cubicBezTo>
                    <a:pt x="47" y="48"/>
                    <a:pt x="95" y="50"/>
                    <a:pt x="136" y="42"/>
                  </a:cubicBezTo>
                  <a:cubicBezTo>
                    <a:pt x="177" y="34"/>
                    <a:pt x="211" y="17"/>
                    <a:pt x="246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8083" name="Rectangle 83"/>
          <p:cNvSpPr>
            <a:spLocks noChangeArrowheads="1"/>
          </p:cNvSpPr>
          <p:nvPr/>
        </p:nvSpPr>
        <p:spPr bwMode="auto">
          <a:xfrm>
            <a:off x="485775" y="3400425"/>
            <a:ext cx="2876550" cy="263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Text Box 64"/>
          <p:cNvSpPr txBox="1">
            <a:spLocks noChangeArrowheads="1"/>
          </p:cNvSpPr>
          <p:nvPr/>
        </p:nvSpPr>
        <p:spPr bwMode="auto">
          <a:xfrm>
            <a:off x="1506538" y="6149975"/>
            <a:ext cx="1014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Range (km)</a:t>
            </a:r>
          </a:p>
        </p:txBody>
      </p:sp>
      <p:sp>
        <p:nvSpPr>
          <p:cNvPr id="42005" name="Text Box 65"/>
          <p:cNvSpPr txBox="1">
            <a:spLocks noChangeArrowheads="1"/>
          </p:cNvSpPr>
          <p:nvPr/>
        </p:nvSpPr>
        <p:spPr bwMode="auto">
          <a:xfrm rot="-5400000">
            <a:off x="-244475" y="4391025"/>
            <a:ext cx="1411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Frequency (MHz)</a:t>
            </a:r>
          </a:p>
        </p:txBody>
      </p: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363788" y="3827463"/>
            <a:ext cx="6596062" cy="2640012"/>
            <a:chOff x="1489" y="2411"/>
            <a:chExt cx="4155" cy="1663"/>
          </a:xfrm>
        </p:grpSpPr>
        <p:sp>
          <p:nvSpPr>
            <p:cNvPr id="42007" name="Rectangle 53"/>
            <p:cNvSpPr>
              <a:spLocks noChangeArrowheads="1"/>
            </p:cNvSpPr>
            <p:nvPr/>
          </p:nvSpPr>
          <p:spPr bwMode="auto">
            <a:xfrm>
              <a:off x="1489" y="2411"/>
              <a:ext cx="607" cy="43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60"/>
            <p:cNvSpPr>
              <a:spLocks/>
            </p:cNvSpPr>
            <p:nvPr/>
          </p:nvSpPr>
          <p:spPr bwMode="auto">
            <a:xfrm>
              <a:off x="1801" y="2414"/>
              <a:ext cx="3843" cy="1660"/>
            </a:xfrm>
            <a:custGeom>
              <a:avLst/>
              <a:gdLst>
                <a:gd name="T0" fmla="*/ 0 w 3843"/>
                <a:gd name="T1" fmla="*/ 471 h 1660"/>
                <a:gd name="T2" fmla="*/ 739 w 3843"/>
                <a:gd name="T3" fmla="*/ 1498 h 1660"/>
                <a:gd name="T4" fmla="*/ 2655 w 3843"/>
                <a:gd name="T5" fmla="*/ 1445 h 1660"/>
                <a:gd name="T6" fmla="*/ 3650 w 3843"/>
                <a:gd name="T7" fmla="*/ 932 h 1660"/>
                <a:gd name="T8" fmla="*/ 3812 w 3843"/>
                <a:gd name="T9" fmla="*/ 325 h 1660"/>
                <a:gd name="T10" fmla="*/ 3577 w 3843"/>
                <a:gd name="T11" fmla="*/ 0 h 1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3"/>
                <a:gd name="T19" fmla="*/ 0 h 1660"/>
                <a:gd name="T20" fmla="*/ 3843 w 3843"/>
                <a:gd name="T21" fmla="*/ 1660 h 1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3" h="1660">
                  <a:moveTo>
                    <a:pt x="0" y="471"/>
                  </a:moveTo>
                  <a:cubicBezTo>
                    <a:pt x="148" y="903"/>
                    <a:pt x="297" y="1336"/>
                    <a:pt x="739" y="1498"/>
                  </a:cubicBezTo>
                  <a:cubicBezTo>
                    <a:pt x="1181" y="1660"/>
                    <a:pt x="2170" y="1539"/>
                    <a:pt x="2655" y="1445"/>
                  </a:cubicBezTo>
                  <a:cubicBezTo>
                    <a:pt x="3140" y="1351"/>
                    <a:pt x="3457" y="1119"/>
                    <a:pt x="3650" y="932"/>
                  </a:cubicBezTo>
                  <a:cubicBezTo>
                    <a:pt x="3843" y="745"/>
                    <a:pt x="3824" y="480"/>
                    <a:pt x="3812" y="325"/>
                  </a:cubicBezTo>
                  <a:cubicBezTo>
                    <a:pt x="3800" y="170"/>
                    <a:pt x="3688" y="85"/>
                    <a:pt x="3577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arrow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28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Urban/Suburban Path Loss Models at 2 GHz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Node 1 Indoors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132513" y="3670300"/>
            <a:ext cx="344487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a)</a:t>
            </a:r>
          </a:p>
          <a:p>
            <a:endParaRPr lang="en-US" sz="1200" b="1"/>
          </a:p>
          <a:p>
            <a:r>
              <a:rPr lang="en-US" sz="1200" b="1"/>
              <a:t>b)</a:t>
            </a:r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c)</a:t>
            </a:r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d)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6226175" y="2017713"/>
            <a:ext cx="2586038" cy="1370012"/>
            <a:chOff x="3922" y="994"/>
            <a:chExt cx="1629" cy="863"/>
          </a:xfrm>
        </p:grpSpPr>
        <p:sp>
          <p:nvSpPr>
            <p:cNvPr id="44105" name="Rectangle 5" descr="Large grid"/>
            <p:cNvSpPr>
              <a:spLocks noChangeArrowheads="1"/>
            </p:cNvSpPr>
            <p:nvPr/>
          </p:nvSpPr>
          <p:spPr bwMode="auto">
            <a:xfrm>
              <a:off x="3922" y="999"/>
              <a:ext cx="147" cy="14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6" name="Rectangle 6" descr="Horizontal brick"/>
            <p:cNvSpPr>
              <a:spLocks noChangeArrowheads="1"/>
            </p:cNvSpPr>
            <p:nvPr/>
          </p:nvSpPr>
          <p:spPr bwMode="auto">
            <a:xfrm>
              <a:off x="3922" y="1234"/>
              <a:ext cx="147" cy="147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7" name="Rectangle 7" descr="Wide downward diagonal"/>
            <p:cNvSpPr>
              <a:spLocks noChangeArrowheads="1"/>
            </p:cNvSpPr>
            <p:nvPr/>
          </p:nvSpPr>
          <p:spPr bwMode="auto">
            <a:xfrm>
              <a:off x="3922" y="1469"/>
              <a:ext cx="147" cy="147"/>
            </a:xfrm>
            <a:prstGeom prst="rect">
              <a:avLst/>
            </a:prstGeom>
            <a:pattFill prst="wdDn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8" name="Text Box 8"/>
            <p:cNvSpPr txBox="1">
              <a:spLocks noChangeArrowheads="1"/>
            </p:cNvSpPr>
            <p:nvPr/>
          </p:nvSpPr>
          <p:spPr bwMode="auto">
            <a:xfrm>
              <a:off x="4055" y="994"/>
              <a:ext cx="1496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Indoors </a:t>
              </a:r>
            </a:p>
            <a:p>
              <a:endParaRPr lang="en-US" sz="1200" b="1"/>
            </a:p>
            <a:p>
              <a:r>
                <a:rPr lang="en-US" sz="1200" b="1"/>
                <a:t>Indoors to LOS outdoors</a:t>
              </a:r>
            </a:p>
            <a:p>
              <a:endParaRPr lang="en-US" sz="1200" b="1"/>
            </a:p>
            <a:p>
              <a:r>
                <a:rPr lang="en-US" sz="1200" b="1"/>
                <a:t>Below roof height</a:t>
              </a:r>
            </a:p>
            <a:p>
              <a:endParaRPr lang="en-US" sz="1200" b="1"/>
            </a:p>
            <a:p>
              <a:r>
                <a:rPr lang="en-US" sz="1200" b="1"/>
                <a:t>Above roof height</a:t>
              </a:r>
            </a:p>
          </p:txBody>
        </p:sp>
        <p:sp>
          <p:nvSpPr>
            <p:cNvPr id="44109" name="Rectangle 9" descr="Wide upward diagonal"/>
            <p:cNvSpPr>
              <a:spLocks noChangeArrowheads="1"/>
            </p:cNvSpPr>
            <p:nvPr/>
          </p:nvSpPr>
          <p:spPr bwMode="auto">
            <a:xfrm>
              <a:off x="3922" y="1704"/>
              <a:ext cx="147" cy="147"/>
            </a:xfrm>
            <a:prstGeom prst="rect">
              <a:avLst/>
            </a:prstGeom>
            <a:pattFill prst="wdUp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37" name="Text Box 10"/>
          <p:cNvSpPr txBox="1">
            <a:spLocks noChangeArrowheads="1"/>
          </p:cNvSpPr>
          <p:nvPr/>
        </p:nvSpPr>
        <p:spPr bwMode="auto">
          <a:xfrm>
            <a:off x="6327775" y="3676650"/>
            <a:ext cx="281622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In-room composite model</a:t>
            </a:r>
          </a:p>
          <a:p>
            <a:endParaRPr lang="en-US" sz="1200" b="1"/>
          </a:p>
          <a:p>
            <a:r>
              <a:rPr lang="en-US" sz="1200" b="1"/>
              <a:t>In-building (NLOS) composite model</a:t>
            </a:r>
          </a:p>
          <a:p>
            <a:endParaRPr lang="en-US" sz="1200" b="1"/>
          </a:p>
          <a:p>
            <a:r>
              <a:rPr lang="en-US" sz="1200" b="1"/>
              <a:t>Assumed max. range for LOS to building. Use NLOS building penetration model plus outdoor path loss model for greater ranges.</a:t>
            </a:r>
          </a:p>
          <a:p>
            <a:endParaRPr lang="en-US" sz="1200" b="1"/>
          </a:p>
          <a:p>
            <a:r>
              <a:rPr lang="en-US" sz="1200" b="1"/>
              <a:t>Assumed mean roof-height varies with environment</a:t>
            </a:r>
          </a:p>
          <a:p>
            <a:endParaRPr lang="en-US" sz="1200" b="1"/>
          </a:p>
        </p:txBody>
      </p:sp>
      <p:sp>
        <p:nvSpPr>
          <p:cNvPr id="44038" name="Rectangle 11" descr="Wide upward diagonal"/>
          <p:cNvSpPr>
            <a:spLocks noChangeArrowheads="1"/>
          </p:cNvSpPr>
          <p:nvPr/>
        </p:nvSpPr>
        <p:spPr bwMode="auto">
          <a:xfrm>
            <a:off x="1365250" y="1914525"/>
            <a:ext cx="4448175" cy="1444625"/>
          </a:xfrm>
          <a:prstGeom prst="rect">
            <a:avLst/>
          </a:prstGeom>
          <a:pattFill prst="wdUp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Rectangle 12" descr="Horizontal brick"/>
          <p:cNvSpPr>
            <a:spLocks noChangeArrowheads="1"/>
          </p:cNvSpPr>
          <p:nvPr/>
        </p:nvSpPr>
        <p:spPr bwMode="auto">
          <a:xfrm>
            <a:off x="1373188" y="1912938"/>
            <a:ext cx="1392237" cy="3419475"/>
          </a:xfrm>
          <a:prstGeom prst="rect">
            <a:avLst/>
          </a:prstGeom>
          <a:pattFill prst="horzBrick">
            <a:fgClr>
              <a:srgbClr val="FFCC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Rectangle 13" descr="Wide downward diagonal"/>
          <p:cNvSpPr>
            <a:spLocks noChangeArrowheads="1"/>
          </p:cNvSpPr>
          <p:nvPr/>
        </p:nvSpPr>
        <p:spPr bwMode="auto">
          <a:xfrm>
            <a:off x="2781300" y="4052888"/>
            <a:ext cx="1622425" cy="1036637"/>
          </a:xfrm>
          <a:prstGeom prst="rect">
            <a:avLst/>
          </a:prstGeom>
          <a:pattFill prst="wdDn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 b="1">
              <a:solidFill>
                <a:srgbClr val="00FF00"/>
              </a:solidFill>
            </a:endParaRPr>
          </a:p>
        </p:txBody>
      </p:sp>
      <p:sp>
        <p:nvSpPr>
          <p:cNvPr id="44041" name="Rectangle 14" descr="Large grid"/>
          <p:cNvSpPr>
            <a:spLocks noChangeArrowheads="1"/>
          </p:cNvSpPr>
          <p:nvPr/>
        </p:nvSpPr>
        <p:spPr bwMode="auto">
          <a:xfrm>
            <a:off x="1798638" y="4911725"/>
            <a:ext cx="801687" cy="425450"/>
          </a:xfrm>
          <a:prstGeom prst="rect">
            <a:avLst/>
          </a:prstGeom>
          <a:pattFill prst="lgGrid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42" name="Group 15"/>
          <p:cNvGrpSpPr>
            <a:grpSpLocks/>
          </p:cNvGrpSpPr>
          <p:nvPr/>
        </p:nvGrpSpPr>
        <p:grpSpPr bwMode="auto">
          <a:xfrm>
            <a:off x="1366838" y="1909763"/>
            <a:ext cx="4460875" cy="3432175"/>
            <a:chOff x="3167" y="1061"/>
            <a:chExt cx="2354" cy="1944"/>
          </a:xfrm>
        </p:grpSpPr>
        <p:sp>
          <p:nvSpPr>
            <p:cNvPr id="44091" name="Rectangle 16"/>
            <p:cNvSpPr>
              <a:spLocks noChangeArrowheads="1"/>
            </p:cNvSpPr>
            <p:nvPr/>
          </p:nvSpPr>
          <p:spPr bwMode="auto">
            <a:xfrm>
              <a:off x="3167" y="1061"/>
              <a:ext cx="2353" cy="19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92" name="Group 17"/>
            <p:cNvGrpSpPr>
              <a:grpSpLocks/>
            </p:cNvGrpSpPr>
            <p:nvPr/>
          </p:nvGrpSpPr>
          <p:grpSpPr bwMode="auto">
            <a:xfrm>
              <a:off x="3169" y="2937"/>
              <a:ext cx="2352" cy="68"/>
              <a:chOff x="3169" y="2937"/>
              <a:chExt cx="2352" cy="68"/>
            </a:xfrm>
          </p:grpSpPr>
          <p:sp>
            <p:nvSpPr>
              <p:cNvPr id="44093" name="Line 18"/>
              <p:cNvSpPr>
                <a:spLocks noChangeShapeType="1"/>
              </p:cNvSpPr>
              <p:nvPr/>
            </p:nvSpPr>
            <p:spPr bwMode="auto">
              <a:xfrm>
                <a:off x="3169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9"/>
              <p:cNvSpPr>
                <a:spLocks noChangeShapeType="1"/>
              </p:cNvSpPr>
              <p:nvPr/>
            </p:nvSpPr>
            <p:spPr bwMode="auto">
              <a:xfrm>
                <a:off x="338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20"/>
              <p:cNvSpPr>
                <a:spLocks noChangeShapeType="1"/>
              </p:cNvSpPr>
              <p:nvPr/>
            </p:nvSpPr>
            <p:spPr bwMode="auto">
              <a:xfrm>
                <a:off x="360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Line 21"/>
              <p:cNvSpPr>
                <a:spLocks noChangeShapeType="1"/>
              </p:cNvSpPr>
              <p:nvPr/>
            </p:nvSpPr>
            <p:spPr bwMode="auto">
              <a:xfrm>
                <a:off x="381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Line 22"/>
              <p:cNvSpPr>
                <a:spLocks noChangeShapeType="1"/>
              </p:cNvSpPr>
              <p:nvPr/>
            </p:nvSpPr>
            <p:spPr bwMode="auto">
              <a:xfrm>
                <a:off x="402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8" name="Line 23"/>
              <p:cNvSpPr>
                <a:spLocks noChangeShapeType="1"/>
              </p:cNvSpPr>
              <p:nvPr/>
            </p:nvSpPr>
            <p:spPr bwMode="auto">
              <a:xfrm>
                <a:off x="424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9" name="Line 24"/>
              <p:cNvSpPr>
                <a:spLocks noChangeShapeType="1"/>
              </p:cNvSpPr>
              <p:nvPr/>
            </p:nvSpPr>
            <p:spPr bwMode="auto">
              <a:xfrm>
                <a:off x="445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Line 25"/>
              <p:cNvSpPr>
                <a:spLocks noChangeShapeType="1"/>
              </p:cNvSpPr>
              <p:nvPr/>
            </p:nvSpPr>
            <p:spPr bwMode="auto">
              <a:xfrm>
                <a:off x="466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Line 26"/>
              <p:cNvSpPr>
                <a:spLocks noChangeShapeType="1"/>
              </p:cNvSpPr>
              <p:nvPr/>
            </p:nvSpPr>
            <p:spPr bwMode="auto">
              <a:xfrm>
                <a:off x="488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Line 27"/>
              <p:cNvSpPr>
                <a:spLocks noChangeShapeType="1"/>
              </p:cNvSpPr>
              <p:nvPr/>
            </p:nvSpPr>
            <p:spPr bwMode="auto">
              <a:xfrm>
                <a:off x="509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3" name="Line 28"/>
              <p:cNvSpPr>
                <a:spLocks noChangeShapeType="1"/>
              </p:cNvSpPr>
              <p:nvPr/>
            </p:nvSpPr>
            <p:spPr bwMode="auto">
              <a:xfrm>
                <a:off x="530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4" name="Line 29"/>
              <p:cNvSpPr>
                <a:spLocks noChangeShapeType="1"/>
              </p:cNvSpPr>
              <p:nvPr/>
            </p:nvSpPr>
            <p:spPr bwMode="auto">
              <a:xfrm>
                <a:off x="5521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043" name="Text Box 30"/>
          <p:cNvSpPr txBox="1">
            <a:spLocks noChangeArrowheads="1"/>
          </p:cNvSpPr>
          <p:nvPr/>
        </p:nvSpPr>
        <p:spPr bwMode="auto">
          <a:xfrm rot="16200000" flipV="1">
            <a:off x="1128713" y="5427663"/>
            <a:ext cx="446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44" name="Text Box 31"/>
          <p:cNvSpPr txBox="1">
            <a:spLocks noChangeArrowheads="1"/>
          </p:cNvSpPr>
          <p:nvPr/>
        </p:nvSpPr>
        <p:spPr bwMode="auto">
          <a:xfrm rot="16200000" flipV="1">
            <a:off x="1533525" y="5424488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45" name="Text Box 32"/>
          <p:cNvSpPr txBox="1">
            <a:spLocks noChangeArrowheads="1"/>
          </p:cNvSpPr>
          <p:nvPr/>
        </p:nvSpPr>
        <p:spPr bwMode="auto">
          <a:xfrm rot="16200000" flipV="1">
            <a:off x="18954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46" name="Text Box 33"/>
          <p:cNvSpPr txBox="1">
            <a:spLocks noChangeArrowheads="1"/>
          </p:cNvSpPr>
          <p:nvPr/>
        </p:nvSpPr>
        <p:spPr bwMode="auto">
          <a:xfrm rot="16200000" flipV="1">
            <a:off x="23018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47" name="Text Box 34"/>
          <p:cNvSpPr txBox="1">
            <a:spLocks noChangeArrowheads="1"/>
          </p:cNvSpPr>
          <p:nvPr/>
        </p:nvSpPr>
        <p:spPr bwMode="auto">
          <a:xfrm rot="16200000" flipV="1">
            <a:off x="2664619" y="5509419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48" name="Text Box 35"/>
          <p:cNvSpPr txBox="1">
            <a:spLocks noChangeArrowheads="1"/>
          </p:cNvSpPr>
          <p:nvPr/>
        </p:nvSpPr>
        <p:spPr bwMode="auto">
          <a:xfrm rot="16200000" flipV="1">
            <a:off x="3069432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49" name="Text Box 36"/>
          <p:cNvSpPr txBox="1">
            <a:spLocks noChangeArrowheads="1"/>
          </p:cNvSpPr>
          <p:nvPr/>
        </p:nvSpPr>
        <p:spPr bwMode="auto">
          <a:xfrm rot="16200000" flipV="1">
            <a:off x="3922713" y="5467350"/>
            <a:ext cx="531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50" name="Text Box 37"/>
          <p:cNvSpPr txBox="1">
            <a:spLocks noChangeArrowheads="1"/>
          </p:cNvSpPr>
          <p:nvPr/>
        </p:nvSpPr>
        <p:spPr bwMode="auto">
          <a:xfrm rot="16200000" flipV="1">
            <a:off x="46918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km</a:t>
            </a:r>
          </a:p>
        </p:txBody>
      </p:sp>
      <p:sp>
        <p:nvSpPr>
          <p:cNvPr id="44051" name="Text Box 38"/>
          <p:cNvSpPr txBox="1">
            <a:spLocks noChangeArrowheads="1"/>
          </p:cNvSpPr>
          <p:nvPr/>
        </p:nvSpPr>
        <p:spPr bwMode="auto">
          <a:xfrm rot="16200000" flipV="1">
            <a:off x="50538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km</a:t>
            </a:r>
          </a:p>
        </p:txBody>
      </p:sp>
      <p:sp>
        <p:nvSpPr>
          <p:cNvPr id="44052" name="Text Box 39"/>
          <p:cNvSpPr txBox="1">
            <a:spLocks noChangeArrowheads="1"/>
          </p:cNvSpPr>
          <p:nvPr/>
        </p:nvSpPr>
        <p:spPr bwMode="auto">
          <a:xfrm rot="16200000" flipV="1">
            <a:off x="54602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km</a:t>
            </a:r>
          </a:p>
        </p:txBody>
      </p:sp>
      <p:sp>
        <p:nvSpPr>
          <p:cNvPr id="44053" name="Text Box 40"/>
          <p:cNvSpPr txBox="1">
            <a:spLocks noChangeArrowheads="1"/>
          </p:cNvSpPr>
          <p:nvPr/>
        </p:nvSpPr>
        <p:spPr bwMode="auto">
          <a:xfrm rot="16200000" flipV="1">
            <a:off x="3517901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54" name="Text Box 41"/>
          <p:cNvSpPr txBox="1">
            <a:spLocks noChangeArrowheads="1"/>
          </p:cNvSpPr>
          <p:nvPr/>
        </p:nvSpPr>
        <p:spPr bwMode="auto">
          <a:xfrm rot="16200000" flipV="1">
            <a:off x="42854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55" name="Line 42"/>
          <p:cNvSpPr>
            <a:spLocks noChangeShapeType="1"/>
          </p:cNvSpPr>
          <p:nvPr/>
        </p:nvSpPr>
        <p:spPr bwMode="auto">
          <a:xfrm>
            <a:off x="1241425" y="19065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43"/>
          <p:cNvSpPr>
            <a:spLocks noChangeShapeType="1"/>
          </p:cNvSpPr>
          <p:nvPr/>
        </p:nvSpPr>
        <p:spPr bwMode="auto">
          <a:xfrm>
            <a:off x="1241425" y="2335213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44"/>
          <p:cNvSpPr>
            <a:spLocks noChangeShapeType="1"/>
          </p:cNvSpPr>
          <p:nvPr/>
        </p:nvSpPr>
        <p:spPr bwMode="auto">
          <a:xfrm>
            <a:off x="1241425" y="31956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45"/>
          <p:cNvSpPr>
            <a:spLocks noChangeShapeType="1"/>
          </p:cNvSpPr>
          <p:nvPr/>
        </p:nvSpPr>
        <p:spPr bwMode="auto">
          <a:xfrm>
            <a:off x="1241425" y="362585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46"/>
          <p:cNvSpPr>
            <a:spLocks noChangeShapeType="1"/>
          </p:cNvSpPr>
          <p:nvPr/>
        </p:nvSpPr>
        <p:spPr bwMode="auto">
          <a:xfrm>
            <a:off x="1241425" y="405447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47"/>
          <p:cNvSpPr>
            <a:spLocks noChangeShapeType="1"/>
          </p:cNvSpPr>
          <p:nvPr/>
        </p:nvSpPr>
        <p:spPr bwMode="auto">
          <a:xfrm>
            <a:off x="1241425" y="44846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48"/>
          <p:cNvSpPr>
            <a:spLocks noChangeShapeType="1"/>
          </p:cNvSpPr>
          <p:nvPr/>
        </p:nvSpPr>
        <p:spPr bwMode="auto">
          <a:xfrm>
            <a:off x="1241425" y="491490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Line 49"/>
          <p:cNvSpPr>
            <a:spLocks noChangeShapeType="1"/>
          </p:cNvSpPr>
          <p:nvPr/>
        </p:nvSpPr>
        <p:spPr bwMode="auto">
          <a:xfrm>
            <a:off x="1241425" y="276542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3" name="Line 50"/>
          <p:cNvSpPr>
            <a:spLocks noChangeShapeType="1"/>
          </p:cNvSpPr>
          <p:nvPr/>
        </p:nvSpPr>
        <p:spPr bwMode="auto">
          <a:xfrm>
            <a:off x="1235075" y="53419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4" name="Text Box 51"/>
          <p:cNvSpPr txBox="1">
            <a:spLocks noChangeArrowheads="1"/>
          </p:cNvSpPr>
          <p:nvPr/>
        </p:nvSpPr>
        <p:spPr bwMode="auto">
          <a:xfrm>
            <a:off x="649288" y="1763713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65" name="Text Box 52"/>
          <p:cNvSpPr txBox="1">
            <a:spLocks noChangeArrowheads="1"/>
          </p:cNvSpPr>
          <p:nvPr/>
        </p:nvSpPr>
        <p:spPr bwMode="auto">
          <a:xfrm>
            <a:off x="733425" y="2620963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66" name="Text Box 53"/>
          <p:cNvSpPr txBox="1">
            <a:spLocks noChangeArrowheads="1"/>
          </p:cNvSpPr>
          <p:nvPr/>
        </p:nvSpPr>
        <p:spPr bwMode="auto">
          <a:xfrm>
            <a:off x="649288" y="3051175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67" name="Text Box 54"/>
          <p:cNvSpPr txBox="1">
            <a:spLocks noChangeArrowheads="1"/>
          </p:cNvSpPr>
          <p:nvPr/>
        </p:nvSpPr>
        <p:spPr bwMode="auto">
          <a:xfrm>
            <a:off x="649288" y="3479800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68" name="Text Box 55"/>
          <p:cNvSpPr txBox="1">
            <a:spLocks noChangeArrowheads="1"/>
          </p:cNvSpPr>
          <p:nvPr/>
        </p:nvSpPr>
        <p:spPr bwMode="auto">
          <a:xfrm>
            <a:off x="733425" y="3908425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69" name="Text Box 56"/>
          <p:cNvSpPr txBox="1">
            <a:spLocks noChangeArrowheads="1"/>
          </p:cNvSpPr>
          <p:nvPr/>
        </p:nvSpPr>
        <p:spPr bwMode="auto">
          <a:xfrm>
            <a:off x="733425" y="4337050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70" name="Text Box 57"/>
          <p:cNvSpPr txBox="1">
            <a:spLocks noChangeArrowheads="1"/>
          </p:cNvSpPr>
          <p:nvPr/>
        </p:nvSpPr>
        <p:spPr bwMode="auto">
          <a:xfrm>
            <a:off x="817563" y="47656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71" name="Text Box 58"/>
          <p:cNvSpPr txBox="1">
            <a:spLocks noChangeArrowheads="1"/>
          </p:cNvSpPr>
          <p:nvPr/>
        </p:nvSpPr>
        <p:spPr bwMode="auto">
          <a:xfrm>
            <a:off x="733425" y="2192338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72" name="Text Box 59"/>
          <p:cNvSpPr txBox="1">
            <a:spLocks noChangeArrowheads="1"/>
          </p:cNvSpPr>
          <p:nvPr/>
        </p:nvSpPr>
        <p:spPr bwMode="auto">
          <a:xfrm>
            <a:off x="817563" y="51974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73" name="Rectangle 60" descr="Large grid"/>
          <p:cNvSpPr>
            <a:spLocks noChangeArrowheads="1"/>
          </p:cNvSpPr>
          <p:nvPr/>
        </p:nvSpPr>
        <p:spPr bwMode="auto">
          <a:xfrm>
            <a:off x="1371600" y="4914900"/>
            <a:ext cx="425450" cy="417513"/>
          </a:xfrm>
          <a:prstGeom prst="rect">
            <a:avLst/>
          </a:prstGeom>
          <a:pattFill prst="lgGrid">
            <a:fgClr>
              <a:srgbClr val="FF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Text Box 61"/>
          <p:cNvSpPr txBox="1">
            <a:spLocks noChangeArrowheads="1"/>
          </p:cNvSpPr>
          <p:nvPr/>
        </p:nvSpPr>
        <p:spPr bwMode="auto">
          <a:xfrm>
            <a:off x="2716213" y="5921375"/>
            <a:ext cx="1595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Ground Range</a:t>
            </a:r>
          </a:p>
        </p:txBody>
      </p:sp>
      <p:sp>
        <p:nvSpPr>
          <p:cNvPr id="44075" name="Text Box 62"/>
          <p:cNvSpPr txBox="1">
            <a:spLocks noChangeArrowheads="1"/>
          </p:cNvSpPr>
          <p:nvPr/>
        </p:nvSpPr>
        <p:spPr bwMode="auto">
          <a:xfrm rot="-5400000">
            <a:off x="-847725" y="3503613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Node 2 Antenna Height</a:t>
            </a:r>
          </a:p>
        </p:txBody>
      </p:sp>
      <p:sp>
        <p:nvSpPr>
          <p:cNvPr id="44076" name="Text Box 63"/>
          <p:cNvSpPr txBox="1">
            <a:spLocks noChangeArrowheads="1"/>
          </p:cNvSpPr>
          <p:nvPr/>
        </p:nvSpPr>
        <p:spPr bwMode="auto">
          <a:xfrm>
            <a:off x="1447800" y="4924425"/>
            <a:ext cx="287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</a:t>
            </a:r>
          </a:p>
        </p:txBody>
      </p:sp>
      <p:sp>
        <p:nvSpPr>
          <p:cNvPr id="44077" name="Text Box 64"/>
          <p:cNvSpPr txBox="1">
            <a:spLocks noChangeArrowheads="1"/>
          </p:cNvSpPr>
          <p:nvPr/>
        </p:nvSpPr>
        <p:spPr bwMode="auto">
          <a:xfrm>
            <a:off x="2055813" y="4927600"/>
            <a:ext cx="282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b</a:t>
            </a:r>
          </a:p>
        </p:txBody>
      </p:sp>
      <p:sp>
        <p:nvSpPr>
          <p:cNvPr id="44078" name="Text Box 65"/>
          <p:cNvSpPr txBox="1">
            <a:spLocks noChangeArrowheads="1"/>
          </p:cNvSpPr>
          <p:nvPr/>
        </p:nvSpPr>
        <p:spPr bwMode="auto">
          <a:xfrm>
            <a:off x="1390650" y="2163763"/>
            <a:ext cx="1385888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Building Penetration Model to LOS Exterior Node</a:t>
            </a:r>
          </a:p>
          <a:p>
            <a:pPr algn="ctr"/>
            <a:r>
              <a:rPr lang="en-US" sz="1200" b="1"/>
              <a:t>With Frequency Extensions</a:t>
            </a:r>
          </a:p>
        </p:txBody>
      </p:sp>
      <p:sp>
        <p:nvSpPr>
          <p:cNvPr id="44079" name="Text Box 66"/>
          <p:cNvSpPr txBox="1">
            <a:spLocks noChangeArrowheads="1"/>
          </p:cNvSpPr>
          <p:nvPr/>
        </p:nvSpPr>
        <p:spPr bwMode="auto">
          <a:xfrm>
            <a:off x="3130550" y="2181225"/>
            <a:ext cx="2500313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Hybrid Urban/Suburban Model Plus LOS Above 200 m Or Beyond 20 km </a:t>
            </a:r>
          </a:p>
        </p:txBody>
      </p:sp>
      <p:sp>
        <p:nvSpPr>
          <p:cNvPr id="44080" name="Rectangle 67" descr="Wide upward diagonal"/>
          <p:cNvSpPr>
            <a:spLocks noChangeArrowheads="1"/>
          </p:cNvSpPr>
          <p:nvPr/>
        </p:nvSpPr>
        <p:spPr bwMode="auto">
          <a:xfrm>
            <a:off x="3786188" y="3349625"/>
            <a:ext cx="1077912" cy="1049338"/>
          </a:xfrm>
          <a:prstGeom prst="rect">
            <a:avLst/>
          </a:prstGeom>
          <a:pattFill prst="wdUpDiag">
            <a:fgClr>
              <a:srgbClr val="FFC5C5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1" name="Rectangle 68" descr="Wide upward diagonal"/>
          <p:cNvSpPr>
            <a:spLocks noChangeArrowheads="1"/>
          </p:cNvSpPr>
          <p:nvPr/>
        </p:nvSpPr>
        <p:spPr bwMode="auto">
          <a:xfrm>
            <a:off x="2776538" y="3349625"/>
            <a:ext cx="1001712" cy="1039813"/>
          </a:xfrm>
          <a:prstGeom prst="rect">
            <a:avLst/>
          </a:prstGeom>
          <a:pattFill prst="wdUpDiag">
            <a:fgClr>
              <a:srgbClr val="00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Text Box 69"/>
          <p:cNvSpPr txBox="1">
            <a:spLocks noChangeArrowheads="1"/>
          </p:cNvSpPr>
          <p:nvPr/>
        </p:nvSpPr>
        <p:spPr bwMode="auto">
          <a:xfrm>
            <a:off x="3762375" y="3419475"/>
            <a:ext cx="10731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Okumura-Hata Model &amp; Cost-231 Frequency Extension</a:t>
            </a:r>
          </a:p>
        </p:txBody>
      </p:sp>
      <p:sp>
        <p:nvSpPr>
          <p:cNvPr id="44083" name="Text Box 70"/>
          <p:cNvSpPr txBox="1">
            <a:spLocks noChangeArrowheads="1"/>
          </p:cNvSpPr>
          <p:nvPr/>
        </p:nvSpPr>
        <p:spPr bwMode="auto">
          <a:xfrm>
            <a:off x="2805113" y="4403725"/>
            <a:ext cx="1600200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Walfisch-Ikegami Model</a:t>
            </a:r>
          </a:p>
        </p:txBody>
      </p:sp>
      <p:sp>
        <p:nvSpPr>
          <p:cNvPr id="44084" name="Text Box 71"/>
          <p:cNvSpPr txBox="1">
            <a:spLocks noChangeArrowheads="1"/>
          </p:cNvSpPr>
          <p:nvPr/>
        </p:nvSpPr>
        <p:spPr bwMode="auto">
          <a:xfrm>
            <a:off x="2630488" y="16113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</a:t>
            </a:r>
          </a:p>
        </p:txBody>
      </p:sp>
      <p:sp>
        <p:nvSpPr>
          <p:cNvPr id="44085" name="Line 72"/>
          <p:cNvSpPr>
            <a:spLocks noChangeShapeType="1"/>
          </p:cNvSpPr>
          <p:nvPr/>
        </p:nvSpPr>
        <p:spPr bwMode="auto">
          <a:xfrm>
            <a:off x="2768600" y="1912938"/>
            <a:ext cx="0" cy="343693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6" name="Text Box 73"/>
          <p:cNvSpPr txBox="1">
            <a:spLocks noChangeArrowheads="1"/>
          </p:cNvSpPr>
          <p:nvPr/>
        </p:nvSpPr>
        <p:spPr bwMode="auto">
          <a:xfrm>
            <a:off x="4614863" y="4511675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d</a:t>
            </a:r>
          </a:p>
        </p:txBody>
      </p:sp>
      <p:sp>
        <p:nvSpPr>
          <p:cNvPr id="44087" name="Line 74"/>
          <p:cNvSpPr>
            <a:spLocks noChangeShapeType="1"/>
          </p:cNvSpPr>
          <p:nvPr/>
        </p:nvSpPr>
        <p:spPr bwMode="auto">
          <a:xfrm>
            <a:off x="2794000" y="4392613"/>
            <a:ext cx="2073275" cy="22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8" name="Text Box 75"/>
          <p:cNvSpPr txBox="1">
            <a:spLocks noChangeArrowheads="1"/>
          </p:cNvSpPr>
          <p:nvPr/>
        </p:nvSpPr>
        <p:spPr bwMode="auto">
          <a:xfrm>
            <a:off x="2778125" y="3419475"/>
            <a:ext cx="1008063" cy="822325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Walfisch with Okumura Correction</a:t>
            </a:r>
          </a:p>
        </p:txBody>
      </p:sp>
      <p:sp>
        <p:nvSpPr>
          <p:cNvPr id="44089" name="Line 76"/>
          <p:cNvSpPr>
            <a:spLocks noChangeShapeType="1"/>
          </p:cNvSpPr>
          <p:nvPr/>
        </p:nvSpPr>
        <p:spPr bwMode="auto">
          <a:xfrm flipH="1" flipV="1">
            <a:off x="4564063" y="4429125"/>
            <a:ext cx="152400" cy="184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0" name="Content Placeholder 2"/>
          <p:cNvSpPr>
            <a:spLocks noGrp="1"/>
          </p:cNvSpPr>
          <p:nvPr>
            <p:ph idx="1"/>
          </p:nvPr>
        </p:nvSpPr>
        <p:spPr>
          <a:xfrm>
            <a:off x="415925" y="1027113"/>
            <a:ext cx="6967538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Path loss model includes indoor-to-outdoor links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Loss depends on range, antenna heights, frequency,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Correlated Shadowing</a:t>
            </a:r>
          </a:p>
        </p:txBody>
      </p:sp>
      <p:sp>
        <p:nvSpPr>
          <p:cNvPr id="46104" name="Text Box 87"/>
          <p:cNvSpPr txBox="1">
            <a:spLocks noChangeArrowheads="1"/>
          </p:cNvSpPr>
          <p:nvPr/>
        </p:nvSpPr>
        <p:spPr bwMode="auto">
          <a:xfrm>
            <a:off x="492125" y="5368925"/>
            <a:ext cx="4125913" cy="954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Example: Average SIR                = 20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Shadowing Std. Dev.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Copy Threshold         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Copy Prob. Varies from 76% to 94%</a:t>
            </a:r>
          </a:p>
        </p:txBody>
      </p:sp>
      <p:pic>
        <p:nvPicPr>
          <p:cNvPr id="46084" name="Picture 88" descr="SIwithCorr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7" t="5000" r="13751" b="5032"/>
          <a:stretch>
            <a:fillRect/>
          </a:stretch>
        </p:blipFill>
        <p:spPr bwMode="auto">
          <a:xfrm>
            <a:off x="657225" y="1851025"/>
            <a:ext cx="372586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6" name="Line 91"/>
          <p:cNvSpPr>
            <a:spLocks noChangeShapeType="1"/>
          </p:cNvSpPr>
          <p:nvPr/>
        </p:nvSpPr>
        <p:spPr bwMode="auto">
          <a:xfrm>
            <a:off x="2646363" y="1938338"/>
            <a:ext cx="0" cy="297815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6086" name="Text Box 98"/>
          <p:cNvSpPr txBox="1">
            <a:spLocks noChangeArrowheads="1"/>
          </p:cNvSpPr>
          <p:nvPr/>
        </p:nvSpPr>
        <p:spPr bwMode="auto">
          <a:xfrm>
            <a:off x="1612900" y="5043488"/>
            <a:ext cx="204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x (dB)</a:t>
            </a:r>
          </a:p>
        </p:txBody>
      </p:sp>
      <p:grpSp>
        <p:nvGrpSpPr>
          <p:cNvPr id="46087" name="Group 2"/>
          <p:cNvGrpSpPr>
            <a:grpSpLocks/>
          </p:cNvGrpSpPr>
          <p:nvPr/>
        </p:nvGrpSpPr>
        <p:grpSpPr bwMode="auto">
          <a:xfrm>
            <a:off x="5522913" y="1263650"/>
            <a:ext cx="463550" cy="1279525"/>
            <a:chOff x="4358" y="751"/>
            <a:chExt cx="237" cy="654"/>
          </a:xfrm>
        </p:grpSpPr>
        <p:sp>
          <p:nvSpPr>
            <p:cNvPr id="46161" name="Line 3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2" name="Line 4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3" name="Line 5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4" name="Line 6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7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8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Line 9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8" name="Line 10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9" name="Line 11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0" name="Line 12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1" name="Line 13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2" name="Line 14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5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4" name="Line 16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33"/>
          <p:cNvGrpSpPr>
            <a:grpSpLocks/>
          </p:cNvGrpSpPr>
          <p:nvPr/>
        </p:nvGrpSpPr>
        <p:grpSpPr bwMode="auto">
          <a:xfrm>
            <a:off x="5980113" y="1495425"/>
            <a:ext cx="987425" cy="1173163"/>
            <a:chOff x="3978" y="1772"/>
            <a:chExt cx="622" cy="739"/>
          </a:xfrm>
        </p:grpSpPr>
        <p:sp>
          <p:nvSpPr>
            <p:cNvPr id="46155" name="Rectangle 34"/>
            <p:cNvSpPr>
              <a:spLocks noChangeArrowheads="1"/>
            </p:cNvSpPr>
            <p:nvPr/>
          </p:nvSpPr>
          <p:spPr bwMode="auto">
            <a:xfrm>
              <a:off x="4057" y="1941"/>
              <a:ext cx="465" cy="57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6" name="AutoShape 35"/>
            <p:cNvSpPr>
              <a:spLocks noChangeArrowheads="1"/>
            </p:cNvSpPr>
            <p:nvPr/>
          </p:nvSpPr>
          <p:spPr bwMode="auto">
            <a:xfrm>
              <a:off x="3978" y="1772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7" name="Rectangle 36"/>
            <p:cNvSpPr>
              <a:spLocks noChangeArrowheads="1"/>
            </p:cNvSpPr>
            <p:nvPr/>
          </p:nvSpPr>
          <p:spPr bwMode="auto">
            <a:xfrm>
              <a:off x="4135" y="227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Rectangle 37"/>
            <p:cNvSpPr>
              <a:spLocks noChangeArrowheads="1"/>
            </p:cNvSpPr>
            <p:nvPr/>
          </p:nvSpPr>
          <p:spPr bwMode="auto">
            <a:xfrm>
              <a:off x="4140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9" name="Rectangle 38"/>
            <p:cNvSpPr>
              <a:spLocks noChangeArrowheads="1"/>
            </p:cNvSpPr>
            <p:nvPr/>
          </p:nvSpPr>
          <p:spPr bwMode="auto">
            <a:xfrm>
              <a:off x="4336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0" name="Rectangle 39"/>
            <p:cNvSpPr>
              <a:spLocks noChangeArrowheads="1"/>
            </p:cNvSpPr>
            <p:nvPr/>
          </p:nvSpPr>
          <p:spPr bwMode="auto">
            <a:xfrm>
              <a:off x="4336" y="229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89" name="Group 40"/>
          <p:cNvGrpSpPr>
            <a:grpSpLocks/>
          </p:cNvGrpSpPr>
          <p:nvPr/>
        </p:nvGrpSpPr>
        <p:grpSpPr bwMode="auto">
          <a:xfrm>
            <a:off x="5616575" y="1846263"/>
            <a:ext cx="987425" cy="1173162"/>
            <a:chOff x="4074" y="1868"/>
            <a:chExt cx="622" cy="739"/>
          </a:xfrm>
        </p:grpSpPr>
        <p:sp>
          <p:nvSpPr>
            <p:cNvPr id="46149" name="Rectangle 41"/>
            <p:cNvSpPr>
              <a:spLocks noChangeArrowheads="1"/>
            </p:cNvSpPr>
            <p:nvPr/>
          </p:nvSpPr>
          <p:spPr bwMode="auto">
            <a:xfrm>
              <a:off x="4153" y="2037"/>
              <a:ext cx="465" cy="570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AutoShape 42"/>
            <p:cNvSpPr>
              <a:spLocks noChangeArrowheads="1"/>
            </p:cNvSpPr>
            <p:nvPr/>
          </p:nvSpPr>
          <p:spPr bwMode="auto">
            <a:xfrm>
              <a:off x="4074" y="186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1" name="Rectangle 43"/>
            <p:cNvSpPr>
              <a:spLocks noChangeArrowheads="1"/>
            </p:cNvSpPr>
            <p:nvPr/>
          </p:nvSpPr>
          <p:spPr bwMode="auto">
            <a:xfrm>
              <a:off x="4231" y="2374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Rectangle 44"/>
            <p:cNvSpPr>
              <a:spLocks noChangeArrowheads="1"/>
            </p:cNvSpPr>
            <p:nvPr/>
          </p:nvSpPr>
          <p:spPr bwMode="auto">
            <a:xfrm>
              <a:off x="4236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3" name="Rectangle 45"/>
            <p:cNvSpPr>
              <a:spLocks noChangeArrowheads="1"/>
            </p:cNvSpPr>
            <p:nvPr/>
          </p:nvSpPr>
          <p:spPr bwMode="auto">
            <a:xfrm>
              <a:off x="4432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4" name="Rectangle 46"/>
            <p:cNvSpPr>
              <a:spLocks noChangeArrowheads="1"/>
            </p:cNvSpPr>
            <p:nvPr/>
          </p:nvSpPr>
          <p:spPr bwMode="auto">
            <a:xfrm>
              <a:off x="4432" y="239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0" name="Group 47"/>
          <p:cNvGrpSpPr>
            <a:grpSpLocks/>
          </p:cNvGrpSpPr>
          <p:nvPr/>
        </p:nvGrpSpPr>
        <p:grpSpPr bwMode="auto">
          <a:xfrm>
            <a:off x="5260975" y="2201863"/>
            <a:ext cx="987425" cy="1173162"/>
            <a:chOff x="976" y="108"/>
            <a:chExt cx="622" cy="739"/>
          </a:xfrm>
        </p:grpSpPr>
        <p:sp>
          <p:nvSpPr>
            <p:cNvPr id="46143" name="Rectangle 48"/>
            <p:cNvSpPr>
              <a:spLocks noChangeArrowheads="1"/>
            </p:cNvSpPr>
            <p:nvPr/>
          </p:nvSpPr>
          <p:spPr bwMode="auto">
            <a:xfrm>
              <a:off x="1055" y="277"/>
              <a:ext cx="465" cy="57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4" name="AutoShape 49"/>
            <p:cNvSpPr>
              <a:spLocks noChangeArrowheads="1"/>
            </p:cNvSpPr>
            <p:nvPr/>
          </p:nvSpPr>
          <p:spPr bwMode="auto">
            <a:xfrm>
              <a:off x="976" y="10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Rectangle 50"/>
            <p:cNvSpPr>
              <a:spLocks noChangeArrowheads="1"/>
            </p:cNvSpPr>
            <p:nvPr/>
          </p:nvSpPr>
          <p:spPr bwMode="auto">
            <a:xfrm>
              <a:off x="1127" y="60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Rectangle 51"/>
            <p:cNvSpPr>
              <a:spLocks noChangeArrowheads="1"/>
            </p:cNvSpPr>
            <p:nvPr/>
          </p:nvSpPr>
          <p:spPr bwMode="auto">
            <a:xfrm>
              <a:off x="1138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Rectangle 52"/>
            <p:cNvSpPr>
              <a:spLocks noChangeArrowheads="1"/>
            </p:cNvSpPr>
            <p:nvPr/>
          </p:nvSpPr>
          <p:spPr bwMode="auto">
            <a:xfrm>
              <a:off x="1334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Rectangle 53"/>
            <p:cNvSpPr>
              <a:spLocks noChangeArrowheads="1"/>
            </p:cNvSpPr>
            <p:nvPr/>
          </p:nvSpPr>
          <p:spPr bwMode="auto">
            <a:xfrm>
              <a:off x="1334" y="63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1" name="Group 54"/>
          <p:cNvGrpSpPr>
            <a:grpSpLocks/>
          </p:cNvGrpSpPr>
          <p:nvPr/>
        </p:nvGrpSpPr>
        <p:grpSpPr bwMode="auto">
          <a:xfrm>
            <a:off x="4913313" y="2557463"/>
            <a:ext cx="987425" cy="1173162"/>
            <a:chOff x="4178" y="1984"/>
            <a:chExt cx="622" cy="739"/>
          </a:xfrm>
        </p:grpSpPr>
        <p:sp>
          <p:nvSpPr>
            <p:cNvPr id="46137" name="Rectangle 55"/>
            <p:cNvSpPr>
              <a:spLocks noChangeArrowheads="1"/>
            </p:cNvSpPr>
            <p:nvPr/>
          </p:nvSpPr>
          <p:spPr bwMode="auto">
            <a:xfrm>
              <a:off x="4257" y="2153"/>
              <a:ext cx="465" cy="5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AutoShape 56"/>
            <p:cNvSpPr>
              <a:spLocks noChangeArrowheads="1"/>
            </p:cNvSpPr>
            <p:nvPr/>
          </p:nvSpPr>
          <p:spPr bwMode="auto">
            <a:xfrm>
              <a:off x="4178" y="1984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Rectangle 57"/>
            <p:cNvSpPr>
              <a:spLocks noChangeArrowheads="1"/>
            </p:cNvSpPr>
            <p:nvPr/>
          </p:nvSpPr>
          <p:spPr bwMode="auto">
            <a:xfrm>
              <a:off x="4335" y="2490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Rectangle 58"/>
            <p:cNvSpPr>
              <a:spLocks noChangeArrowheads="1"/>
            </p:cNvSpPr>
            <p:nvPr/>
          </p:nvSpPr>
          <p:spPr bwMode="auto">
            <a:xfrm>
              <a:off x="4340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Rectangle 59"/>
            <p:cNvSpPr>
              <a:spLocks noChangeArrowheads="1"/>
            </p:cNvSpPr>
            <p:nvPr/>
          </p:nvSpPr>
          <p:spPr bwMode="auto">
            <a:xfrm>
              <a:off x="4536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Rectangle 60"/>
            <p:cNvSpPr>
              <a:spLocks noChangeArrowheads="1"/>
            </p:cNvSpPr>
            <p:nvPr/>
          </p:nvSpPr>
          <p:spPr bwMode="auto">
            <a:xfrm>
              <a:off x="4536" y="250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2" name="Picture 6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1657350"/>
            <a:ext cx="11255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62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259638" y="18907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4" name="Group 63"/>
          <p:cNvGrpSpPr>
            <a:grpSpLocks/>
          </p:cNvGrpSpPr>
          <p:nvPr/>
        </p:nvGrpSpPr>
        <p:grpSpPr bwMode="auto">
          <a:xfrm>
            <a:off x="5686425" y="4567238"/>
            <a:ext cx="1163638" cy="609600"/>
            <a:chOff x="180" y="1088"/>
            <a:chExt cx="733" cy="384"/>
          </a:xfrm>
        </p:grpSpPr>
        <p:sp>
          <p:nvSpPr>
            <p:cNvPr id="46132" name="Rectangle 64"/>
            <p:cNvSpPr>
              <a:spLocks noChangeArrowheads="1"/>
            </p:cNvSpPr>
            <p:nvPr/>
          </p:nvSpPr>
          <p:spPr bwMode="auto">
            <a:xfrm>
              <a:off x="215" y="1181"/>
              <a:ext cx="670" cy="2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AutoShape 65"/>
            <p:cNvSpPr>
              <a:spLocks noChangeArrowheads="1"/>
            </p:cNvSpPr>
            <p:nvPr/>
          </p:nvSpPr>
          <p:spPr bwMode="auto">
            <a:xfrm>
              <a:off x="180" y="1088"/>
              <a:ext cx="733" cy="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Rectangle 66"/>
            <p:cNvSpPr>
              <a:spLocks noChangeArrowheads="1"/>
            </p:cNvSpPr>
            <p:nvPr/>
          </p:nvSpPr>
          <p:spPr bwMode="auto">
            <a:xfrm>
              <a:off x="314" y="1280"/>
              <a:ext cx="117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Rectangle 67"/>
            <p:cNvSpPr>
              <a:spLocks noChangeArrowheads="1"/>
            </p:cNvSpPr>
            <p:nvPr/>
          </p:nvSpPr>
          <p:spPr bwMode="auto">
            <a:xfrm>
              <a:off x="530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Rectangle 68"/>
            <p:cNvSpPr>
              <a:spLocks noChangeArrowheads="1"/>
            </p:cNvSpPr>
            <p:nvPr/>
          </p:nvSpPr>
          <p:spPr bwMode="auto">
            <a:xfrm>
              <a:off x="696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5" name="Picture 69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412038" y="20431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6" name="Picture 70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564438" y="21955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110413" y="2447925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Line 80"/>
          <p:cNvSpPr>
            <a:spLocks noChangeShapeType="1"/>
          </p:cNvSpPr>
          <p:nvPr/>
        </p:nvSpPr>
        <p:spPr bwMode="auto">
          <a:xfrm>
            <a:off x="5738813" y="1263650"/>
            <a:ext cx="547687" cy="4038600"/>
          </a:xfrm>
          <a:prstGeom prst="line">
            <a:avLst/>
          </a:prstGeom>
          <a:noFill/>
          <a:ln w="28575">
            <a:solidFill>
              <a:srgbClr val="0076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Text Box 82"/>
          <p:cNvSpPr txBox="1">
            <a:spLocks noChangeArrowheads="1"/>
          </p:cNvSpPr>
          <p:nvPr/>
        </p:nvSpPr>
        <p:spPr bwMode="auto">
          <a:xfrm>
            <a:off x="5373688" y="949325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8000"/>
                </a:solidFill>
              </a:rPr>
              <a:t>Signal</a:t>
            </a:r>
          </a:p>
        </p:txBody>
      </p:sp>
      <p:grpSp>
        <p:nvGrpSpPr>
          <p:cNvPr id="46100" name="Group 18"/>
          <p:cNvGrpSpPr>
            <a:grpSpLocks/>
          </p:cNvGrpSpPr>
          <p:nvPr/>
        </p:nvGrpSpPr>
        <p:grpSpPr bwMode="auto">
          <a:xfrm>
            <a:off x="7848600" y="1155700"/>
            <a:ext cx="463550" cy="1279525"/>
            <a:chOff x="4358" y="751"/>
            <a:chExt cx="237" cy="654"/>
          </a:xfrm>
        </p:grpSpPr>
        <p:sp>
          <p:nvSpPr>
            <p:cNvPr id="46118" name="Line 19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Line 20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Line 21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22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Line 23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Line 24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Line 25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26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Line 27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28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Line 29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Line 30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Line 31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Line 32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01" name="Line 79"/>
          <p:cNvSpPr>
            <a:spLocks noChangeShapeType="1"/>
          </p:cNvSpPr>
          <p:nvPr/>
        </p:nvSpPr>
        <p:spPr bwMode="auto">
          <a:xfrm flipH="1">
            <a:off x="6319838" y="1171575"/>
            <a:ext cx="1746250" cy="41560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2" name="Arc 81"/>
          <p:cNvSpPr>
            <a:spLocks/>
          </p:cNvSpPr>
          <p:nvPr/>
        </p:nvSpPr>
        <p:spPr bwMode="auto">
          <a:xfrm rot="14397627" flipV="1">
            <a:off x="6229350" y="4149725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Text Box 83"/>
          <p:cNvSpPr txBox="1">
            <a:spLocks noChangeArrowheads="1"/>
          </p:cNvSpPr>
          <p:nvPr/>
        </p:nvSpPr>
        <p:spPr bwMode="auto">
          <a:xfrm>
            <a:off x="7700963" y="887413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hlink"/>
                </a:solidFill>
              </a:rPr>
              <a:t>Interferer</a:t>
            </a:r>
          </a:p>
        </p:txBody>
      </p:sp>
      <p:sp>
        <p:nvSpPr>
          <p:cNvPr id="2" name="Text Box 84"/>
          <p:cNvSpPr txBox="1">
            <a:spLocks noChangeArrowheads="1"/>
          </p:cNvSpPr>
          <p:nvPr/>
        </p:nvSpPr>
        <p:spPr bwMode="auto">
          <a:xfrm>
            <a:off x="6554788" y="5351463"/>
            <a:ext cx="17510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Links to Common Node Have correlated Shadow Loss</a:t>
            </a:r>
          </a:p>
        </p:txBody>
      </p:sp>
      <p:sp>
        <p:nvSpPr>
          <p:cNvPr id="46105" name="Text Box 85"/>
          <p:cNvSpPr txBox="1">
            <a:spLocks noChangeArrowheads="1"/>
          </p:cNvSpPr>
          <p:nvPr/>
        </p:nvSpPr>
        <p:spPr bwMode="auto">
          <a:xfrm>
            <a:off x="6094413" y="388143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latin typeface="Symbol" charset="0"/>
              </a:rPr>
              <a:t>D</a:t>
            </a:r>
            <a:r>
              <a:rPr lang="en-US" sz="1400" b="1"/>
              <a:t>Az, </a:t>
            </a:r>
            <a:r>
              <a:rPr lang="en-US" sz="1800" b="1">
                <a:latin typeface="Symbol" charset="0"/>
              </a:rPr>
              <a:t>f</a:t>
            </a:r>
            <a:r>
              <a:rPr lang="en-US" sz="900" b="1"/>
              <a:t> </a:t>
            </a:r>
          </a:p>
        </p:txBody>
      </p:sp>
      <p:sp>
        <p:nvSpPr>
          <p:cNvPr id="3" name="Text Box 89"/>
          <p:cNvSpPr txBox="1">
            <a:spLocks noChangeArrowheads="1"/>
          </p:cNvSpPr>
          <p:nvPr/>
        </p:nvSpPr>
        <p:spPr bwMode="auto">
          <a:xfrm>
            <a:off x="6999288" y="3546475"/>
            <a:ext cx="1270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chemeClr val="hlink"/>
                </a:solidFill>
              </a:rPr>
              <a:t>Interference</a:t>
            </a:r>
          </a:p>
          <a:p>
            <a:pPr algn="ctr"/>
            <a:r>
              <a:rPr lang="en-US" sz="1400" b="1">
                <a:solidFill>
                  <a:schemeClr val="hlink"/>
                </a:solidFill>
              </a:rPr>
              <a:t>Shadowing Loss in dB is N(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chemeClr val="hlink"/>
                </a:solidFill>
              </a:rPr>
              <a:t>,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chemeClr val="hlink"/>
                </a:solidFill>
              </a:rPr>
              <a:t>i</a:t>
            </a:r>
            <a:r>
              <a:rPr lang="en-US" sz="1400" b="1">
                <a:solidFill>
                  <a:schemeClr val="hlink"/>
                </a:solidFill>
              </a:rPr>
              <a:t>)  </a:t>
            </a:r>
          </a:p>
        </p:txBody>
      </p:sp>
      <p:sp>
        <p:nvSpPr>
          <p:cNvPr id="46107" name="Text Box 90"/>
          <p:cNvSpPr txBox="1">
            <a:spLocks noChangeArrowheads="1"/>
          </p:cNvSpPr>
          <p:nvPr/>
        </p:nvSpPr>
        <p:spPr bwMode="auto">
          <a:xfrm>
            <a:off x="4681538" y="3765550"/>
            <a:ext cx="142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Signal Shadowing Loss in dB is N(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rgbClr val="008000"/>
                </a:solidFill>
              </a:rPr>
              <a:t>,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rgbClr val="008000"/>
                </a:solidFill>
              </a:rPr>
              <a:t>s</a:t>
            </a:r>
            <a:r>
              <a:rPr lang="en-US" sz="1400" b="1">
                <a:solidFill>
                  <a:srgbClr val="008000"/>
                </a:solidFill>
              </a:rPr>
              <a:t>)  </a:t>
            </a:r>
          </a:p>
        </p:txBody>
      </p:sp>
      <p:pic>
        <p:nvPicPr>
          <p:cNvPr id="46108" name="Picture 10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4656138"/>
            <a:ext cx="1736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6109" name="Picture 99" descr="humveewithRadarPane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073650"/>
            <a:ext cx="15144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0" name="Text Box 84"/>
          <p:cNvSpPr txBox="1">
            <a:spLocks noChangeArrowheads="1"/>
          </p:cNvSpPr>
          <p:nvPr/>
        </p:nvSpPr>
        <p:spPr bwMode="auto">
          <a:xfrm rot="-5400000">
            <a:off x="1629569" y="3979069"/>
            <a:ext cx="1751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Copy Threshold</a:t>
            </a:r>
          </a:p>
        </p:txBody>
      </p:sp>
      <p:sp>
        <p:nvSpPr>
          <p:cNvPr id="46111" name="Line 91"/>
          <p:cNvSpPr>
            <a:spLocks noChangeShapeType="1"/>
          </p:cNvSpPr>
          <p:nvPr/>
        </p:nvSpPr>
        <p:spPr bwMode="auto">
          <a:xfrm>
            <a:off x="3419475" y="1947863"/>
            <a:ext cx="0" cy="2994025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2" name="Text Box 84"/>
          <p:cNvSpPr txBox="1">
            <a:spLocks noChangeArrowheads="1"/>
          </p:cNvSpPr>
          <p:nvPr/>
        </p:nvSpPr>
        <p:spPr bwMode="auto">
          <a:xfrm rot="-5400000">
            <a:off x="2412207" y="4110831"/>
            <a:ext cx="1751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00FF"/>
                </a:solidFill>
              </a:rPr>
              <a:t>Average SIR</a:t>
            </a:r>
          </a:p>
        </p:txBody>
      </p:sp>
      <p:sp>
        <p:nvSpPr>
          <p:cNvPr id="46113" name="Text Box 98"/>
          <p:cNvSpPr txBox="1">
            <a:spLocks noChangeArrowheads="1"/>
          </p:cNvSpPr>
          <p:nvPr/>
        </p:nvSpPr>
        <p:spPr bwMode="auto">
          <a:xfrm rot="-5400000">
            <a:off x="-633413" y="3227388"/>
            <a:ext cx="237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</a:t>
            </a:r>
          </a:p>
          <a:p>
            <a:pPr algn="ctr"/>
            <a:r>
              <a:rPr lang="en-US" b="1" dirty="0"/>
              <a:t>SIR </a:t>
            </a:r>
            <a:r>
              <a:rPr lang="en-US" b="1" dirty="0" smtClean="0"/>
              <a:t>&gt; </a:t>
            </a:r>
            <a:r>
              <a:rPr lang="en-US" b="1" dirty="0"/>
              <a:t>x</a:t>
            </a:r>
          </a:p>
        </p:txBody>
      </p:sp>
      <p:sp>
        <p:nvSpPr>
          <p:cNvPr id="46114" name="Rectangle 170"/>
          <p:cNvSpPr>
            <a:spLocks noChangeArrowheads="1"/>
          </p:cNvSpPr>
          <p:nvPr/>
        </p:nvSpPr>
        <p:spPr bwMode="auto">
          <a:xfrm>
            <a:off x="315913" y="865188"/>
            <a:ext cx="4721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Shadow loss correlation reduces </a:t>
            </a:r>
          </a:p>
          <a:p>
            <a:r>
              <a:rPr lang="en-US" sz="2000" b="1"/>
              <a:t>signal-to-Interferer power variation</a:t>
            </a:r>
          </a:p>
        </p:txBody>
      </p:sp>
      <p:sp>
        <p:nvSpPr>
          <p:cNvPr id="46115" name="Text Box 98"/>
          <p:cNvSpPr txBox="1">
            <a:spLocks noChangeArrowheads="1"/>
          </p:cNvSpPr>
          <p:nvPr/>
        </p:nvSpPr>
        <p:spPr bwMode="auto">
          <a:xfrm>
            <a:off x="376238" y="1589088"/>
            <a:ext cx="440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SIR </a:t>
            </a:r>
            <a:r>
              <a:rPr lang="en-US" b="1" dirty="0" smtClean="0"/>
              <a:t>&gt; </a:t>
            </a:r>
            <a:r>
              <a:rPr lang="en-US" b="1" dirty="0"/>
              <a:t>x for correlated links</a:t>
            </a:r>
          </a:p>
        </p:txBody>
      </p:sp>
      <p:sp>
        <p:nvSpPr>
          <p:cNvPr id="46116" name="Text Box 98"/>
          <p:cNvSpPr txBox="1">
            <a:spLocks noChangeArrowheads="1"/>
          </p:cNvSpPr>
          <p:nvPr/>
        </p:nvSpPr>
        <p:spPr bwMode="auto">
          <a:xfrm rot="2856737">
            <a:off x="1489075" y="2441575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High Correlation</a:t>
            </a:r>
          </a:p>
        </p:txBody>
      </p:sp>
      <p:sp>
        <p:nvSpPr>
          <p:cNvPr id="46117" name="Text Box 98"/>
          <p:cNvSpPr txBox="1">
            <a:spLocks noChangeArrowheads="1"/>
          </p:cNvSpPr>
          <p:nvPr/>
        </p:nvSpPr>
        <p:spPr bwMode="auto">
          <a:xfrm rot="1507988">
            <a:off x="635000" y="2786063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Low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Shadowing Correlation Coefficient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6781" y="944563"/>
            <a:ext cx="4672013" cy="52959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800" dirty="0" smtClean="0"/>
              <a:t>Link shadow loss is correlated</a:t>
            </a:r>
          </a:p>
          <a:p>
            <a:pPr lvl="1">
              <a:defRPr/>
            </a:pPr>
            <a:r>
              <a:rPr lang="en-US" sz="1600" dirty="0" smtClean="0"/>
              <a:t>Depends on angle separation</a:t>
            </a:r>
          </a:p>
          <a:p>
            <a:pPr lvl="6">
              <a:defRPr/>
            </a:pPr>
            <a:endParaRPr lang="en-US" dirty="0" smtClean="0"/>
          </a:p>
          <a:p>
            <a:pPr>
              <a:defRPr/>
            </a:pPr>
            <a:r>
              <a:rPr lang="en-US" sz="1800" dirty="0" smtClean="0"/>
              <a:t>Limited </a:t>
            </a:r>
            <a:r>
              <a:rPr lang="en-US" sz="1800" dirty="0"/>
              <a:t>data available</a:t>
            </a:r>
          </a:p>
          <a:p>
            <a:pPr lvl="1">
              <a:defRPr/>
            </a:pPr>
            <a:r>
              <a:rPr lang="en-US" sz="1400" dirty="0" err="1"/>
              <a:t>Graziano</a:t>
            </a:r>
            <a:r>
              <a:rPr lang="en-US" sz="1400" dirty="0"/>
              <a:t> measured at 900 MHz around Washington Beltway</a:t>
            </a:r>
            <a:r>
              <a:rPr lang="en-US" sz="1400" baseline="30000" dirty="0"/>
              <a:t>1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Similar results by van Rees at 150 MHz, 450 MHz, 900 MHz in The </a:t>
            </a:r>
            <a:r>
              <a:rPr lang="en-US" sz="1400" dirty="0" smtClean="0"/>
              <a:t>Hague</a:t>
            </a:r>
            <a:r>
              <a:rPr lang="en-US" sz="1400" baseline="30000" dirty="0" smtClean="0"/>
              <a:t>2</a:t>
            </a:r>
            <a:endParaRPr lang="en-US" dirty="0" smtClean="0"/>
          </a:p>
          <a:p>
            <a:pPr lvl="6"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800" dirty="0" smtClean="0"/>
              <a:t>Approximate </a:t>
            </a:r>
            <a:r>
              <a:rPr lang="en-US" sz="1800" dirty="0" err="1"/>
              <a:t>Graziano’s</a:t>
            </a:r>
            <a:r>
              <a:rPr lang="en-US" sz="1800" dirty="0"/>
              <a:t> measurements with bilinear fit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 lvl="1">
              <a:defRPr/>
            </a:pPr>
            <a:r>
              <a:rPr lang="en-US" sz="1400" dirty="0"/>
              <a:t>Lower MSE than proposed functions found in literature</a:t>
            </a:r>
          </a:p>
          <a:p>
            <a:pPr lvl="1">
              <a:defRPr/>
            </a:pPr>
            <a:r>
              <a:rPr lang="en-US" sz="1400" dirty="0"/>
              <a:t>Min &gt; 0 reflects homogeneous environment in different directions</a:t>
            </a:r>
          </a:p>
          <a:p>
            <a:pPr lvl="1">
              <a:defRPr/>
            </a:pPr>
            <a:r>
              <a:rPr lang="en-US" sz="1400" dirty="0"/>
              <a:t>Max &lt; 1 reflects uncorrelated shadowing at far end of links</a:t>
            </a:r>
          </a:p>
          <a:p>
            <a:pPr>
              <a:defRPr/>
            </a:pPr>
            <a:endParaRPr lang="en-US" sz="18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3900" y="3748088"/>
            <a:ext cx="3416300" cy="609600"/>
            <a:chOff x="2846" y="1434"/>
            <a:chExt cx="2152" cy="384"/>
          </a:xfrm>
        </p:grpSpPr>
        <p:graphicFrame>
          <p:nvGraphicFramePr>
            <p:cNvPr id="48130" name="Object 2"/>
            <p:cNvGraphicFramePr>
              <a:graphicFrameLocks noChangeAspect="1"/>
            </p:cNvGraphicFramePr>
            <p:nvPr/>
          </p:nvGraphicFramePr>
          <p:xfrm>
            <a:off x="2846" y="1434"/>
            <a:ext cx="21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2" name="Equation" r:id="rId4" imgW="3416696" imgH="609997" progId="Equation.3">
                    <p:embed/>
                  </p:oleObj>
                </mc:Choice>
                <mc:Fallback>
                  <p:oleObj name="Equation" r:id="rId4" imgW="3416696" imgH="609997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" y="1434"/>
                          <a:ext cx="21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9" name="AutoShape 10"/>
            <p:cNvSpPr>
              <a:spLocks/>
            </p:cNvSpPr>
            <p:nvPr/>
          </p:nvSpPr>
          <p:spPr bwMode="auto">
            <a:xfrm>
              <a:off x="3100" y="1446"/>
              <a:ext cx="96" cy="345"/>
            </a:xfrm>
            <a:prstGeom prst="leftBrace">
              <a:avLst>
                <a:gd name="adj1" fmla="val 2994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4" name="Picture 2" descr="ShadowData_Grazi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5000" r="6250"/>
          <a:stretch>
            <a:fillRect/>
          </a:stretch>
        </p:blipFill>
        <p:spPr bwMode="auto">
          <a:xfrm>
            <a:off x="4700588" y="990600"/>
            <a:ext cx="39243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6154738" y="1874838"/>
            <a:ext cx="1782762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FF00"/>
                </a:solidFill>
              </a:rPr>
              <a:t>Measured Correlation</a:t>
            </a: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5334000" y="2593975"/>
            <a:ext cx="973138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Bilinear Fit</a:t>
            </a:r>
          </a:p>
        </p:txBody>
      </p:sp>
      <p:sp>
        <p:nvSpPr>
          <p:cNvPr id="48137" name="Text Box 7"/>
          <p:cNvSpPr txBox="1">
            <a:spLocks noChangeArrowheads="1"/>
          </p:cNvSpPr>
          <p:nvPr/>
        </p:nvSpPr>
        <p:spPr bwMode="auto">
          <a:xfrm>
            <a:off x="5921375" y="1201738"/>
            <a:ext cx="21653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Graziano Beltway Data</a:t>
            </a:r>
            <a:r>
              <a:rPr lang="en-US" sz="1400" b="1" baseline="30000"/>
              <a:t>1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/>
        </p:nvSpPr>
        <p:spPr bwMode="auto">
          <a:xfrm>
            <a:off x="293688" y="5951538"/>
            <a:ext cx="76009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AutoNum type="arabicParenR"/>
            </a:pPr>
            <a:r>
              <a:rPr lang="en-US" sz="900" b="1"/>
              <a:t>Victor Graziano, </a:t>
            </a:r>
            <a:r>
              <a:rPr lang="ja-JP" altLang="en-US" sz="900" b="1"/>
              <a:t>“</a:t>
            </a:r>
            <a:r>
              <a:rPr lang="en-US" sz="900" b="1"/>
              <a:t>Propagation Correlations at 900 MHz</a:t>
            </a:r>
            <a:r>
              <a:rPr lang="ja-JP" altLang="en-US" sz="900" b="1"/>
              <a:t>”</a:t>
            </a:r>
            <a:r>
              <a:rPr lang="en-US" sz="900" b="1"/>
              <a:t>, IEEE Trans. Veh. Tech., Nov. 1978</a:t>
            </a:r>
          </a:p>
          <a:p>
            <a:pPr>
              <a:buFontTx/>
              <a:buAutoNum type="arabicParenR"/>
            </a:pPr>
            <a:r>
              <a:rPr lang="en-US" sz="900" b="1"/>
              <a:t>Jan van Rees, </a:t>
            </a:r>
            <a:r>
              <a:rPr lang="ja-JP" altLang="en-US" sz="900" b="1"/>
              <a:t>“</a:t>
            </a:r>
            <a:r>
              <a:rPr lang="en-US" sz="900" b="1"/>
              <a:t>Cochannel Measurements for Interference Limited Small-Cell Planning</a:t>
            </a:r>
            <a:r>
              <a:rPr lang="ja-JP" altLang="en-US" sz="900" b="1"/>
              <a:t>”</a:t>
            </a:r>
            <a:r>
              <a:rPr lang="en-US" sz="900" b="1"/>
              <a:t>, Archiv Elek. Ubertrag., 1988, pp 318-320</a:t>
            </a:r>
          </a:p>
        </p:txBody>
      </p:sp>
      <p:grpSp>
        <p:nvGrpSpPr>
          <p:cNvPr id="48139" name="Group 12"/>
          <p:cNvGrpSpPr>
            <a:grpSpLocks/>
          </p:cNvGrpSpPr>
          <p:nvPr/>
        </p:nvGrpSpPr>
        <p:grpSpPr bwMode="auto">
          <a:xfrm>
            <a:off x="4741863" y="4129088"/>
            <a:ext cx="3835400" cy="1781175"/>
            <a:chOff x="267" y="2637"/>
            <a:chExt cx="2416" cy="1122"/>
          </a:xfrm>
        </p:grpSpPr>
        <p:sp>
          <p:nvSpPr>
            <p:cNvPr id="48140" name="Freeform 13"/>
            <p:cNvSpPr>
              <a:spLocks/>
            </p:cNvSpPr>
            <p:nvPr/>
          </p:nvSpPr>
          <p:spPr bwMode="auto">
            <a:xfrm>
              <a:off x="880" y="2765"/>
              <a:ext cx="1437" cy="967"/>
            </a:xfrm>
            <a:custGeom>
              <a:avLst/>
              <a:gdLst>
                <a:gd name="T0" fmla="*/ 63 w 1437"/>
                <a:gd name="T1" fmla="*/ 413 h 967"/>
                <a:gd name="T2" fmla="*/ 68 w 1437"/>
                <a:gd name="T3" fmla="*/ 345 h 967"/>
                <a:gd name="T4" fmla="*/ 105 w 1437"/>
                <a:gd name="T5" fmla="*/ 282 h 967"/>
                <a:gd name="T6" fmla="*/ 157 w 1437"/>
                <a:gd name="T7" fmla="*/ 219 h 967"/>
                <a:gd name="T8" fmla="*/ 199 w 1437"/>
                <a:gd name="T9" fmla="*/ 199 h 967"/>
                <a:gd name="T10" fmla="*/ 220 w 1437"/>
                <a:gd name="T11" fmla="*/ 178 h 967"/>
                <a:gd name="T12" fmla="*/ 262 w 1437"/>
                <a:gd name="T13" fmla="*/ 157 h 967"/>
                <a:gd name="T14" fmla="*/ 398 w 1437"/>
                <a:gd name="T15" fmla="*/ 31 h 967"/>
                <a:gd name="T16" fmla="*/ 440 w 1437"/>
                <a:gd name="T17" fmla="*/ 10 h 967"/>
                <a:gd name="T18" fmla="*/ 602 w 1437"/>
                <a:gd name="T19" fmla="*/ 0 h 967"/>
                <a:gd name="T20" fmla="*/ 639 w 1437"/>
                <a:gd name="T21" fmla="*/ 5 h 967"/>
                <a:gd name="T22" fmla="*/ 691 w 1437"/>
                <a:gd name="T23" fmla="*/ 36 h 967"/>
                <a:gd name="T24" fmla="*/ 723 w 1437"/>
                <a:gd name="T25" fmla="*/ 62 h 967"/>
                <a:gd name="T26" fmla="*/ 754 w 1437"/>
                <a:gd name="T27" fmla="*/ 94 h 967"/>
                <a:gd name="T28" fmla="*/ 848 w 1437"/>
                <a:gd name="T29" fmla="*/ 125 h 967"/>
                <a:gd name="T30" fmla="*/ 1194 w 1437"/>
                <a:gd name="T31" fmla="*/ 167 h 967"/>
                <a:gd name="T32" fmla="*/ 1236 w 1437"/>
                <a:gd name="T33" fmla="*/ 178 h 967"/>
                <a:gd name="T34" fmla="*/ 1278 w 1437"/>
                <a:gd name="T35" fmla="*/ 199 h 967"/>
                <a:gd name="T36" fmla="*/ 1351 w 1437"/>
                <a:gd name="T37" fmla="*/ 261 h 967"/>
                <a:gd name="T38" fmla="*/ 1414 w 1437"/>
                <a:gd name="T39" fmla="*/ 335 h 967"/>
                <a:gd name="T40" fmla="*/ 1424 w 1437"/>
                <a:gd name="T41" fmla="*/ 471 h 967"/>
                <a:gd name="T42" fmla="*/ 1435 w 1437"/>
                <a:gd name="T43" fmla="*/ 481 h 967"/>
                <a:gd name="T44" fmla="*/ 1403 w 1437"/>
                <a:gd name="T45" fmla="*/ 638 h 967"/>
                <a:gd name="T46" fmla="*/ 1393 w 1437"/>
                <a:gd name="T47" fmla="*/ 680 h 967"/>
                <a:gd name="T48" fmla="*/ 1361 w 1437"/>
                <a:gd name="T49" fmla="*/ 712 h 967"/>
                <a:gd name="T50" fmla="*/ 1288 w 1437"/>
                <a:gd name="T51" fmla="*/ 785 h 967"/>
                <a:gd name="T52" fmla="*/ 1005 w 1437"/>
                <a:gd name="T53" fmla="*/ 858 h 967"/>
                <a:gd name="T54" fmla="*/ 712 w 1437"/>
                <a:gd name="T55" fmla="*/ 900 h 967"/>
                <a:gd name="T56" fmla="*/ 628 w 1437"/>
                <a:gd name="T57" fmla="*/ 911 h 967"/>
                <a:gd name="T58" fmla="*/ 565 w 1437"/>
                <a:gd name="T59" fmla="*/ 942 h 967"/>
                <a:gd name="T60" fmla="*/ 492 w 1437"/>
                <a:gd name="T61" fmla="*/ 963 h 967"/>
                <a:gd name="T62" fmla="*/ 272 w 1437"/>
                <a:gd name="T63" fmla="*/ 926 h 967"/>
                <a:gd name="T64" fmla="*/ 84 w 1437"/>
                <a:gd name="T65" fmla="*/ 911 h 967"/>
                <a:gd name="T66" fmla="*/ 31 w 1437"/>
                <a:gd name="T67" fmla="*/ 638 h 967"/>
                <a:gd name="T68" fmla="*/ 63 w 1437"/>
                <a:gd name="T69" fmla="*/ 413 h 9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37"/>
                <a:gd name="T106" fmla="*/ 0 h 967"/>
                <a:gd name="T107" fmla="*/ 1437 w 1437"/>
                <a:gd name="T108" fmla="*/ 967 h 9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37" h="967">
                  <a:moveTo>
                    <a:pt x="63" y="413"/>
                  </a:moveTo>
                  <a:cubicBezTo>
                    <a:pt x="41" y="393"/>
                    <a:pt x="50" y="365"/>
                    <a:pt x="68" y="345"/>
                  </a:cubicBezTo>
                  <a:cubicBezTo>
                    <a:pt x="73" y="323"/>
                    <a:pt x="87" y="294"/>
                    <a:pt x="105" y="282"/>
                  </a:cubicBezTo>
                  <a:cubicBezTo>
                    <a:pt x="115" y="261"/>
                    <a:pt x="136" y="231"/>
                    <a:pt x="157" y="219"/>
                  </a:cubicBezTo>
                  <a:cubicBezTo>
                    <a:pt x="170" y="211"/>
                    <a:pt x="199" y="199"/>
                    <a:pt x="199" y="199"/>
                  </a:cubicBezTo>
                  <a:cubicBezTo>
                    <a:pt x="203" y="194"/>
                    <a:pt x="215" y="181"/>
                    <a:pt x="220" y="178"/>
                  </a:cubicBezTo>
                  <a:cubicBezTo>
                    <a:pt x="234" y="170"/>
                    <a:pt x="262" y="157"/>
                    <a:pt x="262" y="157"/>
                  </a:cubicBezTo>
                  <a:cubicBezTo>
                    <a:pt x="293" y="91"/>
                    <a:pt x="332" y="58"/>
                    <a:pt x="398" y="31"/>
                  </a:cubicBezTo>
                  <a:cubicBezTo>
                    <a:pt x="412" y="25"/>
                    <a:pt x="424" y="11"/>
                    <a:pt x="440" y="10"/>
                  </a:cubicBezTo>
                  <a:cubicBezTo>
                    <a:pt x="494" y="7"/>
                    <a:pt x="548" y="3"/>
                    <a:pt x="602" y="0"/>
                  </a:cubicBezTo>
                  <a:cubicBezTo>
                    <a:pt x="614" y="2"/>
                    <a:pt x="627" y="1"/>
                    <a:pt x="639" y="5"/>
                  </a:cubicBezTo>
                  <a:cubicBezTo>
                    <a:pt x="664" y="14"/>
                    <a:pt x="664" y="30"/>
                    <a:pt x="691" y="36"/>
                  </a:cubicBezTo>
                  <a:cubicBezTo>
                    <a:pt x="718" y="75"/>
                    <a:pt x="682" y="29"/>
                    <a:pt x="723" y="62"/>
                  </a:cubicBezTo>
                  <a:cubicBezTo>
                    <a:pt x="735" y="71"/>
                    <a:pt x="741" y="87"/>
                    <a:pt x="754" y="94"/>
                  </a:cubicBezTo>
                  <a:cubicBezTo>
                    <a:pt x="812" y="123"/>
                    <a:pt x="781" y="112"/>
                    <a:pt x="848" y="125"/>
                  </a:cubicBezTo>
                  <a:cubicBezTo>
                    <a:pt x="956" y="179"/>
                    <a:pt x="1071" y="162"/>
                    <a:pt x="1194" y="167"/>
                  </a:cubicBezTo>
                  <a:cubicBezTo>
                    <a:pt x="1208" y="171"/>
                    <a:pt x="1222" y="173"/>
                    <a:pt x="1236" y="178"/>
                  </a:cubicBezTo>
                  <a:cubicBezTo>
                    <a:pt x="1251" y="184"/>
                    <a:pt x="1278" y="199"/>
                    <a:pt x="1278" y="199"/>
                  </a:cubicBezTo>
                  <a:cubicBezTo>
                    <a:pt x="1292" y="226"/>
                    <a:pt x="1323" y="248"/>
                    <a:pt x="1351" y="261"/>
                  </a:cubicBezTo>
                  <a:cubicBezTo>
                    <a:pt x="1374" y="286"/>
                    <a:pt x="1398" y="305"/>
                    <a:pt x="1414" y="335"/>
                  </a:cubicBezTo>
                  <a:cubicBezTo>
                    <a:pt x="1417" y="380"/>
                    <a:pt x="1418" y="426"/>
                    <a:pt x="1424" y="471"/>
                  </a:cubicBezTo>
                  <a:cubicBezTo>
                    <a:pt x="1425" y="476"/>
                    <a:pt x="1435" y="476"/>
                    <a:pt x="1435" y="481"/>
                  </a:cubicBezTo>
                  <a:cubicBezTo>
                    <a:pt x="1437" y="516"/>
                    <a:pt x="1437" y="607"/>
                    <a:pt x="1403" y="638"/>
                  </a:cubicBezTo>
                  <a:cubicBezTo>
                    <a:pt x="1400" y="652"/>
                    <a:pt x="1396" y="666"/>
                    <a:pt x="1393" y="680"/>
                  </a:cubicBezTo>
                  <a:cubicBezTo>
                    <a:pt x="1390" y="695"/>
                    <a:pt x="1361" y="712"/>
                    <a:pt x="1361" y="712"/>
                  </a:cubicBezTo>
                  <a:cubicBezTo>
                    <a:pt x="1346" y="743"/>
                    <a:pt x="1319" y="770"/>
                    <a:pt x="1288" y="785"/>
                  </a:cubicBezTo>
                  <a:cubicBezTo>
                    <a:pt x="1247" y="871"/>
                    <a:pt x="1058" y="855"/>
                    <a:pt x="1005" y="858"/>
                  </a:cubicBezTo>
                  <a:cubicBezTo>
                    <a:pt x="902" y="894"/>
                    <a:pt x="831" y="893"/>
                    <a:pt x="712" y="900"/>
                  </a:cubicBezTo>
                  <a:cubicBezTo>
                    <a:pt x="684" y="904"/>
                    <a:pt x="656" y="906"/>
                    <a:pt x="628" y="911"/>
                  </a:cubicBezTo>
                  <a:cubicBezTo>
                    <a:pt x="597" y="917"/>
                    <a:pt x="593" y="933"/>
                    <a:pt x="565" y="942"/>
                  </a:cubicBezTo>
                  <a:cubicBezTo>
                    <a:pt x="541" y="950"/>
                    <a:pt x="516" y="955"/>
                    <a:pt x="492" y="963"/>
                  </a:cubicBezTo>
                  <a:cubicBezTo>
                    <a:pt x="416" y="951"/>
                    <a:pt x="349" y="932"/>
                    <a:pt x="272" y="926"/>
                  </a:cubicBezTo>
                  <a:cubicBezTo>
                    <a:pt x="214" y="931"/>
                    <a:pt x="122" y="967"/>
                    <a:pt x="84" y="911"/>
                  </a:cubicBezTo>
                  <a:cubicBezTo>
                    <a:pt x="68" y="819"/>
                    <a:pt x="43" y="731"/>
                    <a:pt x="31" y="638"/>
                  </a:cubicBezTo>
                  <a:cubicBezTo>
                    <a:pt x="33" y="572"/>
                    <a:pt x="0" y="461"/>
                    <a:pt x="63" y="41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Oval 14"/>
            <p:cNvSpPr>
              <a:spLocks noChangeArrowheads="1"/>
            </p:cNvSpPr>
            <p:nvPr/>
          </p:nvSpPr>
          <p:spPr bwMode="auto">
            <a:xfrm>
              <a:off x="1458" y="3241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Oval 15"/>
            <p:cNvSpPr>
              <a:spLocks noChangeArrowheads="1"/>
            </p:cNvSpPr>
            <p:nvPr/>
          </p:nvSpPr>
          <p:spPr bwMode="auto">
            <a:xfrm>
              <a:off x="371" y="3225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3" name="Text Box 16"/>
            <p:cNvSpPr txBox="1">
              <a:spLocks noChangeArrowheads="1"/>
            </p:cNvSpPr>
            <p:nvPr/>
          </p:nvSpPr>
          <p:spPr bwMode="auto">
            <a:xfrm>
              <a:off x="1498" y="3166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Sheraton</a:t>
              </a:r>
            </a:p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Hotel</a:t>
              </a:r>
            </a:p>
          </p:txBody>
        </p:sp>
        <p:sp>
          <p:nvSpPr>
            <p:cNvPr id="48144" name="Text Box 17"/>
            <p:cNvSpPr txBox="1">
              <a:spLocks noChangeArrowheads="1"/>
            </p:cNvSpPr>
            <p:nvPr/>
          </p:nvSpPr>
          <p:spPr bwMode="auto">
            <a:xfrm>
              <a:off x="267" y="3056"/>
              <a:ext cx="6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Reston, VA</a:t>
              </a:r>
            </a:p>
          </p:txBody>
        </p:sp>
        <p:sp>
          <p:nvSpPr>
            <p:cNvPr id="48145" name="Text Box 18"/>
            <p:cNvSpPr txBox="1">
              <a:spLocks noChangeArrowheads="1"/>
            </p:cNvSpPr>
            <p:nvPr/>
          </p:nvSpPr>
          <p:spPr bwMode="auto">
            <a:xfrm>
              <a:off x="267" y="3471"/>
              <a:ext cx="6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Winchester, VA</a:t>
              </a:r>
            </a:p>
          </p:txBody>
        </p:sp>
        <p:sp>
          <p:nvSpPr>
            <p:cNvPr id="48146" name="Text Box 19"/>
            <p:cNvSpPr txBox="1">
              <a:spLocks noChangeArrowheads="1"/>
            </p:cNvSpPr>
            <p:nvPr/>
          </p:nvSpPr>
          <p:spPr bwMode="auto">
            <a:xfrm>
              <a:off x="1922" y="2637"/>
              <a:ext cx="7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Baltimore, MD</a:t>
              </a:r>
            </a:p>
          </p:txBody>
        </p:sp>
        <p:grpSp>
          <p:nvGrpSpPr>
            <p:cNvPr id="48147" name="Group 20"/>
            <p:cNvGrpSpPr>
              <a:grpSpLocks/>
            </p:cNvGrpSpPr>
            <p:nvPr/>
          </p:nvGrpSpPr>
          <p:grpSpPr bwMode="auto">
            <a:xfrm>
              <a:off x="1137" y="3521"/>
              <a:ext cx="372" cy="185"/>
              <a:chOff x="870" y="3384"/>
              <a:chExt cx="372" cy="185"/>
            </a:xfrm>
          </p:grpSpPr>
          <p:sp>
            <p:nvSpPr>
              <p:cNvPr id="48154" name="Rectangle 21"/>
              <p:cNvSpPr>
                <a:spLocks noChangeArrowheads="1"/>
              </p:cNvSpPr>
              <p:nvPr/>
            </p:nvSpPr>
            <p:spPr bwMode="auto">
              <a:xfrm>
                <a:off x="870" y="3384"/>
                <a:ext cx="298" cy="147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5" name="Oval 22"/>
              <p:cNvSpPr>
                <a:spLocks noChangeArrowheads="1"/>
              </p:cNvSpPr>
              <p:nvPr/>
            </p:nvSpPr>
            <p:spPr bwMode="auto">
              <a:xfrm>
                <a:off x="905" y="3486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6" name="AutoShape 23"/>
              <p:cNvSpPr>
                <a:spLocks noChangeArrowheads="1"/>
              </p:cNvSpPr>
              <p:nvPr/>
            </p:nvSpPr>
            <p:spPr bwMode="auto">
              <a:xfrm>
                <a:off x="1153" y="3447"/>
                <a:ext cx="89" cy="84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7" name="Rectangle 24"/>
              <p:cNvSpPr>
                <a:spLocks noChangeArrowheads="1"/>
              </p:cNvSpPr>
              <p:nvPr/>
            </p:nvSpPr>
            <p:spPr bwMode="auto">
              <a:xfrm>
                <a:off x="1099" y="3395"/>
                <a:ext cx="56" cy="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8" name="Oval 25"/>
              <p:cNvSpPr>
                <a:spLocks noChangeArrowheads="1"/>
              </p:cNvSpPr>
              <p:nvPr/>
            </p:nvSpPr>
            <p:spPr bwMode="auto">
              <a:xfrm>
                <a:off x="1136" y="3485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8" name="Line 26"/>
            <p:cNvSpPr>
              <a:spLocks noChangeShapeType="1"/>
            </p:cNvSpPr>
            <p:nvPr/>
          </p:nvSpPr>
          <p:spPr bwMode="auto">
            <a:xfrm>
              <a:off x="396" y="3258"/>
              <a:ext cx="819" cy="2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27"/>
            <p:cNvSpPr>
              <a:spLocks noChangeShapeType="1"/>
            </p:cNvSpPr>
            <p:nvPr/>
          </p:nvSpPr>
          <p:spPr bwMode="auto">
            <a:xfrm flipH="1">
              <a:off x="1233" y="3270"/>
              <a:ext cx="247" cy="22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28"/>
            <p:cNvSpPr>
              <a:spLocks noChangeShapeType="1"/>
            </p:cNvSpPr>
            <p:nvPr/>
          </p:nvSpPr>
          <p:spPr bwMode="auto">
            <a:xfrm>
              <a:off x="321" y="3489"/>
              <a:ext cx="892" cy="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1" name="Line 29"/>
            <p:cNvSpPr>
              <a:spLocks noChangeShapeType="1"/>
            </p:cNvSpPr>
            <p:nvPr/>
          </p:nvSpPr>
          <p:spPr bwMode="auto">
            <a:xfrm flipH="1">
              <a:off x="1224" y="2649"/>
              <a:ext cx="704" cy="8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2" name="Arc 30"/>
            <p:cNvSpPr>
              <a:spLocks/>
            </p:cNvSpPr>
            <p:nvPr/>
          </p:nvSpPr>
          <p:spPr bwMode="auto">
            <a:xfrm rot="12675640" flipV="1">
              <a:off x="1081" y="3317"/>
              <a:ext cx="183" cy="183"/>
            </a:xfrm>
            <a:custGeom>
              <a:avLst/>
              <a:gdLst>
                <a:gd name="T0" fmla="*/ 0 w 21523"/>
                <a:gd name="T1" fmla="*/ 0 h 21600"/>
                <a:gd name="T2" fmla="*/ 0 w 21523"/>
                <a:gd name="T3" fmla="*/ 0 h 21600"/>
                <a:gd name="T4" fmla="*/ 0 w 2152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23"/>
                <a:gd name="T10" fmla="*/ 0 h 21600"/>
                <a:gd name="T11" fmla="*/ 21523 w 215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23" h="21600" fill="none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</a:path>
                <a:path w="21523" h="21600" stroke="0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Text Box 31"/>
            <p:cNvSpPr txBox="1">
              <a:spLocks noChangeArrowheads="1"/>
            </p:cNvSpPr>
            <p:nvPr/>
          </p:nvSpPr>
          <p:spPr bwMode="auto">
            <a:xfrm>
              <a:off x="915" y="2998"/>
              <a:ext cx="55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Azimuth difference </a:t>
              </a:r>
              <a:r>
                <a:rPr lang="en-US" sz="1200" b="1">
                  <a:latin typeface="Symbol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7975" y="1014413"/>
            <a:ext cx="8464550" cy="7048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Interferer operates at nearby center frequency</a:t>
            </a:r>
          </a:p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Causes interference</a:t>
            </a:r>
          </a:p>
        </p:txBody>
      </p:sp>
      <p:pic>
        <p:nvPicPr>
          <p:cNvPr id="521219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1958975"/>
            <a:ext cx="8745537" cy="40116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5413375" y="4684713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5548313" y="467677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5486400" y="4678363"/>
            <a:ext cx="0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 flipH="1" flipV="1">
            <a:off x="8224838" y="4668838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018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1137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5" name="Group 11"/>
          <p:cNvGrpSpPr>
            <a:grpSpLocks/>
          </p:cNvGrpSpPr>
          <p:nvPr/>
        </p:nvGrpSpPr>
        <p:grpSpPr bwMode="auto">
          <a:xfrm rot="3054261">
            <a:off x="7657307" y="4128294"/>
            <a:ext cx="712787" cy="473075"/>
            <a:chOff x="480" y="2932"/>
            <a:chExt cx="573" cy="380"/>
          </a:xfrm>
        </p:grpSpPr>
        <p:sp>
          <p:nvSpPr>
            <p:cNvPr id="50200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1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6" name="Group 15"/>
          <p:cNvGrpSpPr>
            <a:grpSpLocks/>
          </p:cNvGrpSpPr>
          <p:nvPr/>
        </p:nvGrpSpPr>
        <p:grpSpPr bwMode="auto">
          <a:xfrm rot="6846112">
            <a:off x="5293519" y="4252119"/>
            <a:ext cx="792163" cy="746125"/>
            <a:chOff x="4884" y="2737"/>
            <a:chExt cx="499" cy="470"/>
          </a:xfrm>
        </p:grpSpPr>
        <p:sp>
          <p:nvSpPr>
            <p:cNvPr id="50197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9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7" name="Group 19"/>
          <p:cNvGrpSpPr>
            <a:grpSpLocks/>
          </p:cNvGrpSpPr>
          <p:nvPr/>
        </p:nvGrpSpPr>
        <p:grpSpPr bwMode="auto">
          <a:xfrm rot="2561371">
            <a:off x="7164388" y="2535238"/>
            <a:ext cx="717550" cy="415925"/>
            <a:chOff x="3936" y="2304"/>
            <a:chExt cx="573" cy="380"/>
          </a:xfrm>
        </p:grpSpPr>
        <p:sp>
          <p:nvSpPr>
            <p:cNvPr id="50194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Processing Example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4891088" y="5059363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7392988" y="53816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6024563" y="2105025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pic>
        <p:nvPicPr>
          <p:cNvPr id="50192" name="Picture 26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725988"/>
            <a:ext cx="12763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7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708525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12858" y="1470436"/>
            <a:ext cx="759739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DISTRIBUTION STATEMENT A. Approved for public release.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Distribution is unlimited.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This material is based upon work supported by the Defense Advanced Research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Projects Agency under Air Force Contract No. FA8702-15-D-0001. Any opinions,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findings, conclusions or recommendations expressed in this material are those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of the author(s) and do not necessarily reflect the views of the Defense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Advanced Research Projects Agency.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© 2019 Massachusetts Institute of Technology.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Subject to FAR52.227-11 Patent Rights - Ownership by the contractor (May 2014)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The software/firmware is provided to you on an As-Is basis</a:t>
            </a:r>
          </a:p>
          <a:p>
            <a:endParaRPr lang="en-US" sz="1200" dirty="0">
              <a:solidFill>
                <a:prstClr val="black"/>
              </a:solidFill>
              <a:latin typeface="+mn-lt"/>
            </a:endParaRP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Delivered to the U.S. Government with Unlimited Rights, as defined in DFARS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Part 252.227-7013 or 7014 (Feb 2014). Notwithstanding any copyright notice,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U.S. Government rights in this work are defined by DFARS 252.227-7013 or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DFARS 252.227-7014 as detailed above. Use of this work other than as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specifically authorized by the U.S. Government may violate any copyrights</a:t>
            </a:r>
          </a:p>
          <a:p>
            <a:r>
              <a:rPr lang="en-US" sz="1200" dirty="0">
                <a:solidFill>
                  <a:prstClr val="black"/>
                </a:solidFill>
                <a:latin typeface="+mn-lt"/>
              </a:rPr>
              <a:t>that exist in this work.</a:t>
            </a:r>
          </a:p>
        </p:txBody>
      </p:sp>
    </p:spTree>
    <p:extLst>
      <p:ext uri="{BB962C8B-B14F-4D97-AF65-F5344CB8AC3E}">
        <p14:creationId xmlns:p14="http://schemas.microsoft.com/office/powerpoint/2010/main" val="134933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1" name="Oval 179"/>
          <p:cNvSpPr>
            <a:spLocks noChangeArrowheads="1"/>
          </p:cNvSpPr>
          <p:nvPr/>
        </p:nvSpPr>
        <p:spPr bwMode="auto">
          <a:xfrm rot="170647">
            <a:off x="3675063" y="2938463"/>
            <a:ext cx="1322387" cy="554037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2" name="Oval 178"/>
          <p:cNvSpPr>
            <a:spLocks noChangeArrowheads="1"/>
          </p:cNvSpPr>
          <p:nvPr/>
        </p:nvSpPr>
        <p:spPr bwMode="auto">
          <a:xfrm rot="3242831">
            <a:off x="3287713" y="2116138"/>
            <a:ext cx="2111375" cy="733425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Signal Representation</a:t>
            </a:r>
          </a:p>
        </p:txBody>
      </p:sp>
      <p:sp>
        <p:nvSpPr>
          <p:cNvPr id="52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4188" y="1041400"/>
            <a:ext cx="7772400" cy="4508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Passband Model</a:t>
            </a:r>
          </a:p>
          <a:p>
            <a:pPr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2445" name="Rectangle 13"/>
          <p:cNvSpPr>
            <a:spLocks noChangeArrowheads="1"/>
          </p:cNvSpPr>
          <p:nvPr/>
        </p:nvSpPr>
        <p:spPr bwMode="auto">
          <a:xfrm>
            <a:off x="2028825" y="1962150"/>
            <a:ext cx="284163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468" name="Oval 36"/>
          <p:cNvSpPr>
            <a:spLocks noChangeAspect="1" noChangeArrowheads="1"/>
          </p:cNvSpPr>
          <p:nvPr/>
        </p:nvSpPr>
        <p:spPr bwMode="auto">
          <a:xfrm>
            <a:off x="2079625" y="156210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508250" y="1743075"/>
          <a:ext cx="8969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6" name="Equation" r:id="rId4" imgW="635000" imgH="177800" progId="Equation.3">
                  <p:embed/>
                </p:oleObj>
              </mc:Choice>
              <mc:Fallback>
                <p:oleObj name="Equation" r:id="rId4" imgW="6350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1743075"/>
                        <a:ext cx="8969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84" name="Oval 52"/>
          <p:cNvSpPr>
            <a:spLocks noChangeAspect="1" noChangeArrowheads="1"/>
          </p:cNvSpPr>
          <p:nvPr/>
        </p:nvSpPr>
        <p:spPr bwMode="auto">
          <a:xfrm>
            <a:off x="3443288" y="18907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489" name="AutoShape 57"/>
          <p:cNvCxnSpPr>
            <a:cxnSpLocks noChangeShapeType="1"/>
            <a:endCxn id="402468" idx="2"/>
          </p:cNvCxnSpPr>
          <p:nvPr/>
        </p:nvCxnSpPr>
        <p:spPr bwMode="auto">
          <a:xfrm flipV="1">
            <a:off x="1900238" y="165417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490" name="Oval 58"/>
          <p:cNvSpPr>
            <a:spLocks noChangeAspect="1" noChangeArrowheads="1"/>
          </p:cNvSpPr>
          <p:nvPr/>
        </p:nvSpPr>
        <p:spPr bwMode="auto">
          <a:xfrm>
            <a:off x="2079625" y="229235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492" name="AutoShape 60"/>
          <p:cNvCxnSpPr>
            <a:cxnSpLocks noChangeShapeType="1"/>
          </p:cNvCxnSpPr>
          <p:nvPr/>
        </p:nvCxnSpPr>
        <p:spPr bwMode="auto">
          <a:xfrm>
            <a:off x="2163763" y="219233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4" name="AutoShape 62"/>
          <p:cNvCxnSpPr>
            <a:cxnSpLocks noChangeShapeType="1"/>
            <a:stCxn id="0" idx="1"/>
            <a:endCxn id="402445" idx="0"/>
          </p:cNvCxnSpPr>
          <p:nvPr/>
        </p:nvCxnSpPr>
        <p:spPr bwMode="auto">
          <a:xfrm rot="10800000" flipV="1">
            <a:off x="2171700" y="1868488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5" name="AutoShape 63"/>
          <p:cNvCxnSpPr>
            <a:cxnSpLocks noChangeShapeType="1"/>
            <a:stCxn id="0" idx="1"/>
            <a:endCxn id="402468" idx="4"/>
          </p:cNvCxnSpPr>
          <p:nvPr/>
        </p:nvCxnSpPr>
        <p:spPr bwMode="auto">
          <a:xfrm rot="10800000">
            <a:off x="2171700" y="1758950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7" name="AutoShape 65"/>
          <p:cNvCxnSpPr>
            <a:cxnSpLocks noChangeShapeType="1"/>
            <a:stCxn id="402468" idx="6"/>
            <a:endCxn id="402484" idx="0"/>
          </p:cNvCxnSpPr>
          <p:nvPr/>
        </p:nvCxnSpPr>
        <p:spPr bwMode="auto">
          <a:xfrm>
            <a:off x="2276475" y="1654175"/>
            <a:ext cx="1258888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8" name="AutoShape 66"/>
          <p:cNvCxnSpPr>
            <a:cxnSpLocks noChangeShapeType="1"/>
            <a:stCxn id="402490" idx="6"/>
            <a:endCxn id="402484" idx="4"/>
          </p:cNvCxnSpPr>
          <p:nvPr/>
        </p:nvCxnSpPr>
        <p:spPr bwMode="auto">
          <a:xfrm flipV="1">
            <a:off x="2276475" y="2087563"/>
            <a:ext cx="125888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55" name="Group 72"/>
          <p:cNvGrpSpPr>
            <a:grpSpLocks/>
          </p:cNvGrpSpPr>
          <p:nvPr/>
        </p:nvGrpSpPr>
        <p:grpSpPr bwMode="auto">
          <a:xfrm>
            <a:off x="3636963" y="1685925"/>
            <a:ext cx="293687" cy="301625"/>
            <a:chOff x="1864" y="1010"/>
            <a:chExt cx="185" cy="190"/>
          </a:xfrm>
        </p:grpSpPr>
        <p:sp>
          <p:nvSpPr>
            <p:cNvPr id="402499" name="Line 67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0" name="Line 68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1" name="Line 69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2" name="Line 70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3" name="Line 71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701675" y="1922463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7" name="Equation" r:id="rId6" imgW="317500" imgH="177800" progId="Equation.3">
                  <p:embed/>
                </p:oleObj>
              </mc:Choice>
              <mc:Fallback>
                <p:oleObj name="Equation" r:id="rId6" imgW="3175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922463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27" name="Rectangle 95"/>
          <p:cNvSpPr>
            <a:spLocks noChangeArrowheads="1"/>
          </p:cNvSpPr>
          <p:nvPr/>
        </p:nvSpPr>
        <p:spPr bwMode="auto">
          <a:xfrm flipH="1">
            <a:off x="6342063" y="3440113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28" name="Oval 96"/>
          <p:cNvSpPr>
            <a:spLocks noChangeAspect="1" noChangeArrowheads="1"/>
          </p:cNvSpPr>
          <p:nvPr/>
        </p:nvSpPr>
        <p:spPr bwMode="auto">
          <a:xfrm flipH="1">
            <a:off x="6392863" y="30400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530" name="Oval 98"/>
          <p:cNvSpPr>
            <a:spLocks noChangeAspect="1" noChangeArrowheads="1"/>
          </p:cNvSpPr>
          <p:nvPr/>
        </p:nvSpPr>
        <p:spPr bwMode="auto">
          <a:xfrm flipH="1">
            <a:off x="5060950" y="3368675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402532" name="Oval 100"/>
          <p:cNvSpPr>
            <a:spLocks noChangeAspect="1" noChangeArrowheads="1"/>
          </p:cNvSpPr>
          <p:nvPr/>
        </p:nvSpPr>
        <p:spPr bwMode="auto">
          <a:xfrm flipH="1">
            <a:off x="6392863" y="37703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33" name="AutoShape 101"/>
          <p:cNvCxnSpPr>
            <a:cxnSpLocks noChangeShapeType="1"/>
          </p:cNvCxnSpPr>
          <p:nvPr/>
        </p:nvCxnSpPr>
        <p:spPr bwMode="auto">
          <a:xfrm flipH="1" flipV="1">
            <a:off x="6583363" y="3868738"/>
            <a:ext cx="1651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4" name="AutoShape 102"/>
          <p:cNvCxnSpPr>
            <a:cxnSpLocks noChangeShapeType="1"/>
            <a:stCxn id="402527" idx="2"/>
            <a:endCxn id="402532" idx="0"/>
          </p:cNvCxnSpPr>
          <p:nvPr/>
        </p:nvCxnSpPr>
        <p:spPr bwMode="auto">
          <a:xfrm>
            <a:off x="6484938" y="3668713"/>
            <a:ext cx="0" cy="873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5" name="AutoShape 103"/>
          <p:cNvCxnSpPr>
            <a:cxnSpLocks noChangeShapeType="1"/>
            <a:endCxn id="402527" idx="0"/>
          </p:cNvCxnSpPr>
          <p:nvPr/>
        </p:nvCxnSpPr>
        <p:spPr bwMode="auto">
          <a:xfrm rot="10800000" flipH="1" flipV="1">
            <a:off x="6148388" y="3346450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6" name="AutoShape 104"/>
          <p:cNvCxnSpPr>
            <a:cxnSpLocks noChangeShapeType="1"/>
            <a:endCxn id="402528" idx="4"/>
          </p:cNvCxnSpPr>
          <p:nvPr/>
        </p:nvCxnSpPr>
        <p:spPr bwMode="auto">
          <a:xfrm rot="10800000" flipH="1">
            <a:off x="6148388" y="3235325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7" name="AutoShape 105"/>
          <p:cNvCxnSpPr>
            <a:cxnSpLocks noChangeShapeType="1"/>
            <a:stCxn id="402528" idx="6"/>
            <a:endCxn id="402530" idx="0"/>
          </p:cNvCxnSpPr>
          <p:nvPr/>
        </p:nvCxnSpPr>
        <p:spPr bwMode="auto">
          <a:xfrm rot="10800000" flipV="1">
            <a:off x="5153025" y="3130550"/>
            <a:ext cx="1227138" cy="2238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8" name="AutoShape 106"/>
          <p:cNvCxnSpPr>
            <a:cxnSpLocks noChangeShapeType="1"/>
            <a:stCxn id="402532" idx="6"/>
            <a:endCxn id="402530" idx="4"/>
          </p:cNvCxnSpPr>
          <p:nvPr/>
        </p:nvCxnSpPr>
        <p:spPr bwMode="auto">
          <a:xfrm rot="10800000">
            <a:off x="5153025" y="3563938"/>
            <a:ext cx="122713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66" name="Group 107"/>
          <p:cNvGrpSpPr>
            <a:grpSpLocks/>
          </p:cNvGrpSpPr>
          <p:nvPr/>
        </p:nvGrpSpPr>
        <p:grpSpPr bwMode="auto">
          <a:xfrm flipH="1">
            <a:off x="4756150" y="3163888"/>
            <a:ext cx="293688" cy="301625"/>
            <a:chOff x="1864" y="1010"/>
            <a:chExt cx="185" cy="190"/>
          </a:xfrm>
        </p:grpSpPr>
        <p:sp>
          <p:nvSpPr>
            <p:cNvPr id="402540" name="Line 108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1" name="Line 109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2" name="Line 110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3" name="Line 111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4" name="Line 112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5249863" y="3221038"/>
          <a:ext cx="8969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8" name="Equation" r:id="rId8" imgW="635000" imgH="177800" progId="Equation.3">
                  <p:embed/>
                </p:oleObj>
              </mc:Choice>
              <mc:Fallback>
                <p:oleObj name="Equation" r:id="rId8" imgW="6350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3221038"/>
                        <a:ext cx="8969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49" name="AutoShape 117"/>
          <p:cNvSpPr>
            <a:spLocks noChangeArrowheads="1"/>
          </p:cNvSpPr>
          <p:nvPr/>
        </p:nvSpPr>
        <p:spPr bwMode="auto">
          <a:xfrm>
            <a:off x="7318375" y="33734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sp>
        <p:nvSpPr>
          <p:cNvPr id="402550" name="Oval 118"/>
          <p:cNvSpPr>
            <a:spLocks noChangeAspect="1" noChangeArrowheads="1"/>
          </p:cNvSpPr>
          <p:nvPr/>
        </p:nvSpPr>
        <p:spPr bwMode="auto">
          <a:xfrm flipH="1">
            <a:off x="6961188" y="34051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551" name="Oval 119"/>
          <p:cNvSpPr>
            <a:spLocks noChangeAspect="1" noChangeArrowheads="1"/>
          </p:cNvSpPr>
          <p:nvPr/>
        </p:nvSpPr>
        <p:spPr bwMode="auto">
          <a:xfrm flipH="1">
            <a:off x="6754813" y="37639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6715125" y="4113213"/>
          <a:ext cx="26828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39" name="Equation" r:id="rId10" imgW="190500" imgH="165100" progId="Equation.3">
                  <p:embed/>
                </p:oleObj>
              </mc:Choice>
              <mc:Fallback>
                <p:oleObj name="Equation" r:id="rId10" imgW="1905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113213"/>
                        <a:ext cx="26828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3" name="AutoShape 121"/>
          <p:cNvCxnSpPr>
            <a:cxnSpLocks noChangeShapeType="1"/>
            <a:stCxn id="402528" idx="2"/>
            <a:endCxn id="402550" idx="0"/>
          </p:cNvCxnSpPr>
          <p:nvPr/>
        </p:nvCxnSpPr>
        <p:spPr bwMode="auto">
          <a:xfrm>
            <a:off x="6591300" y="3130550"/>
            <a:ext cx="461963" cy="2603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4" name="AutoShape 122"/>
          <p:cNvCxnSpPr>
            <a:cxnSpLocks noChangeShapeType="1"/>
          </p:cNvCxnSpPr>
          <p:nvPr/>
        </p:nvCxnSpPr>
        <p:spPr bwMode="auto">
          <a:xfrm flipV="1">
            <a:off x="6953250" y="3606800"/>
            <a:ext cx="100013" cy="25400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5" name="AutoShape 123"/>
          <p:cNvCxnSpPr>
            <a:cxnSpLocks noChangeShapeType="1"/>
            <a:stCxn id="0" idx="0"/>
            <a:endCxn id="402551" idx="4"/>
          </p:cNvCxnSpPr>
          <p:nvPr/>
        </p:nvCxnSpPr>
        <p:spPr bwMode="auto">
          <a:xfrm flipH="1" flipV="1">
            <a:off x="6846888" y="3959225"/>
            <a:ext cx="3175" cy="1539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6" name="AutoShape 124"/>
          <p:cNvCxnSpPr>
            <a:cxnSpLocks noChangeShapeType="1"/>
            <a:stCxn id="402550" idx="2"/>
            <a:endCxn id="402549" idx="1"/>
          </p:cNvCxnSpPr>
          <p:nvPr/>
        </p:nvCxnSpPr>
        <p:spPr bwMode="auto">
          <a:xfrm flipV="1">
            <a:off x="7159625" y="3492500"/>
            <a:ext cx="144463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57" name="AutoShape 125"/>
          <p:cNvSpPr>
            <a:spLocks noChangeArrowheads="1"/>
          </p:cNvSpPr>
          <p:nvPr/>
        </p:nvSpPr>
        <p:spPr bwMode="auto">
          <a:xfrm>
            <a:off x="1447800" y="15446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508125" y="156051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0" name="Equation" r:id="rId12" imgW="355600" imgH="203200" progId="Equation.3">
                  <p:embed/>
                </p:oleObj>
              </mc:Choice>
              <mc:Fallback>
                <p:oleObj name="Equation" r:id="rId12" imgW="3556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156051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9" name="AutoShape 127"/>
          <p:cNvCxnSpPr>
            <a:cxnSpLocks noChangeShapeType="1"/>
            <a:stCxn id="0" idx="3"/>
            <a:endCxn id="402557" idx="1"/>
          </p:cNvCxnSpPr>
          <p:nvPr/>
        </p:nvCxnSpPr>
        <p:spPr bwMode="auto">
          <a:xfrm flipV="1">
            <a:off x="1147763" y="1663700"/>
            <a:ext cx="285750" cy="384175"/>
          </a:xfrm>
          <a:prstGeom prst="bentConnector3">
            <a:avLst>
              <a:gd name="adj1" fmla="val 5222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60" name="AutoShape 128"/>
          <p:cNvCxnSpPr>
            <a:cxnSpLocks noChangeShapeType="1"/>
          </p:cNvCxnSpPr>
          <p:nvPr/>
        </p:nvCxnSpPr>
        <p:spPr bwMode="auto">
          <a:xfrm flipV="1">
            <a:off x="1893888" y="237490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1" name="AutoShape 129"/>
          <p:cNvSpPr>
            <a:spLocks noChangeArrowheads="1"/>
          </p:cNvSpPr>
          <p:nvPr/>
        </p:nvSpPr>
        <p:spPr bwMode="auto">
          <a:xfrm>
            <a:off x="1441450" y="226536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01775" y="228123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1" name="Equation" r:id="rId14" imgW="355600" imgH="203200" progId="Equation.3">
                  <p:embed/>
                </p:oleObj>
              </mc:Choice>
              <mc:Fallback>
                <p:oleObj name="Equation" r:id="rId14" imgW="355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228123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63" name="AutoShape 131"/>
          <p:cNvCxnSpPr>
            <a:cxnSpLocks noChangeShapeType="1"/>
            <a:stCxn id="0" idx="3"/>
            <a:endCxn id="402561" idx="1"/>
          </p:cNvCxnSpPr>
          <p:nvPr/>
        </p:nvCxnSpPr>
        <p:spPr bwMode="auto">
          <a:xfrm>
            <a:off x="1147763" y="2047875"/>
            <a:ext cx="279400" cy="336550"/>
          </a:xfrm>
          <a:prstGeom prst="bentConnector3">
            <a:avLst>
              <a:gd name="adj1" fmla="val 52273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4" name="Rectangle 132"/>
          <p:cNvSpPr>
            <a:spLocks noChangeArrowheads="1"/>
          </p:cNvSpPr>
          <p:nvPr/>
        </p:nvSpPr>
        <p:spPr bwMode="auto">
          <a:xfrm>
            <a:off x="1976438" y="3403600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65" name="Oval 133"/>
          <p:cNvSpPr>
            <a:spLocks noChangeAspect="1" noChangeArrowheads="1"/>
          </p:cNvSpPr>
          <p:nvPr/>
        </p:nvSpPr>
        <p:spPr bwMode="auto">
          <a:xfrm>
            <a:off x="2027238" y="300355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2447925" y="3184525"/>
          <a:ext cx="9144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2" name="Equation" r:id="rId16" imgW="647700" imgH="177800" progId="Equation.3">
                  <p:embed/>
                </p:oleObj>
              </mc:Choice>
              <mc:Fallback>
                <p:oleObj name="Equation" r:id="rId16" imgW="6477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184525"/>
                        <a:ext cx="9144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67" name="Oval 135"/>
          <p:cNvSpPr>
            <a:spLocks noChangeAspect="1" noChangeArrowheads="1"/>
          </p:cNvSpPr>
          <p:nvPr/>
        </p:nvSpPr>
        <p:spPr bwMode="auto">
          <a:xfrm>
            <a:off x="3390900" y="3332163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568" name="AutoShape 136"/>
          <p:cNvCxnSpPr>
            <a:cxnSpLocks noChangeShapeType="1"/>
            <a:endCxn id="402565" idx="2"/>
          </p:cNvCxnSpPr>
          <p:nvPr/>
        </p:nvCxnSpPr>
        <p:spPr bwMode="auto">
          <a:xfrm flipV="1">
            <a:off x="1847850" y="309562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9" name="Oval 137"/>
          <p:cNvSpPr>
            <a:spLocks noChangeAspect="1" noChangeArrowheads="1"/>
          </p:cNvSpPr>
          <p:nvPr/>
        </p:nvSpPr>
        <p:spPr bwMode="auto">
          <a:xfrm>
            <a:off x="2027238" y="37338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70" name="AutoShape 138"/>
          <p:cNvCxnSpPr>
            <a:cxnSpLocks noChangeShapeType="1"/>
          </p:cNvCxnSpPr>
          <p:nvPr/>
        </p:nvCxnSpPr>
        <p:spPr bwMode="auto">
          <a:xfrm>
            <a:off x="2111375" y="363378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1" name="AutoShape 139"/>
          <p:cNvCxnSpPr>
            <a:cxnSpLocks noChangeShapeType="1"/>
            <a:stCxn id="0" idx="1"/>
            <a:endCxn id="402564" idx="0"/>
          </p:cNvCxnSpPr>
          <p:nvPr/>
        </p:nvCxnSpPr>
        <p:spPr bwMode="auto">
          <a:xfrm rot="10800000" flipV="1">
            <a:off x="2119313" y="3309938"/>
            <a:ext cx="328612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2" name="AutoShape 140"/>
          <p:cNvCxnSpPr>
            <a:cxnSpLocks noChangeShapeType="1"/>
            <a:stCxn id="0" idx="1"/>
            <a:endCxn id="402565" idx="4"/>
          </p:cNvCxnSpPr>
          <p:nvPr/>
        </p:nvCxnSpPr>
        <p:spPr bwMode="auto">
          <a:xfrm rot="10800000">
            <a:off x="2119313" y="3200400"/>
            <a:ext cx="328612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3" name="AutoShape 141"/>
          <p:cNvCxnSpPr>
            <a:cxnSpLocks noChangeShapeType="1"/>
            <a:stCxn id="402565" idx="6"/>
            <a:endCxn id="402567" idx="0"/>
          </p:cNvCxnSpPr>
          <p:nvPr/>
        </p:nvCxnSpPr>
        <p:spPr bwMode="auto">
          <a:xfrm>
            <a:off x="2224088" y="3095625"/>
            <a:ext cx="1258887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4" name="AutoShape 142"/>
          <p:cNvCxnSpPr>
            <a:cxnSpLocks noChangeShapeType="1"/>
            <a:stCxn id="402569" idx="6"/>
            <a:endCxn id="402567" idx="4"/>
          </p:cNvCxnSpPr>
          <p:nvPr/>
        </p:nvCxnSpPr>
        <p:spPr bwMode="auto">
          <a:xfrm flipV="1">
            <a:off x="2224088" y="3529013"/>
            <a:ext cx="1258887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89" name="Group 143"/>
          <p:cNvGrpSpPr>
            <a:grpSpLocks/>
          </p:cNvGrpSpPr>
          <p:nvPr/>
        </p:nvGrpSpPr>
        <p:grpSpPr bwMode="auto">
          <a:xfrm>
            <a:off x="3584575" y="3127375"/>
            <a:ext cx="293688" cy="301625"/>
            <a:chOff x="1864" y="1010"/>
            <a:chExt cx="185" cy="190"/>
          </a:xfrm>
        </p:grpSpPr>
        <p:sp>
          <p:nvSpPr>
            <p:cNvPr id="402576" name="Line 144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7" name="Line 145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8" name="Line 146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9" name="Line 147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80" name="Line 148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639763" y="3363913"/>
          <a:ext cx="4651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3" name="Equation" r:id="rId18" imgW="330200" imgH="177800" progId="Equation.3">
                  <p:embed/>
                </p:oleObj>
              </mc:Choice>
              <mc:Fallback>
                <p:oleObj name="Equation" r:id="rId18" imgW="330200" imgH="177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3363913"/>
                        <a:ext cx="4651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82" name="AutoShape 150"/>
          <p:cNvSpPr>
            <a:spLocks noChangeArrowheads="1"/>
          </p:cNvSpPr>
          <p:nvPr/>
        </p:nvSpPr>
        <p:spPr bwMode="auto">
          <a:xfrm>
            <a:off x="1395413" y="298608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1455738" y="300196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4" name="Equation" r:id="rId20" imgW="355600" imgH="203200" progId="Equation.3">
                  <p:embed/>
                </p:oleObj>
              </mc:Choice>
              <mc:Fallback>
                <p:oleObj name="Equation" r:id="rId20" imgW="3556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300196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4" name="AutoShape 152"/>
          <p:cNvCxnSpPr>
            <a:cxnSpLocks noChangeShapeType="1"/>
            <a:stCxn id="0" idx="3"/>
            <a:endCxn id="402582" idx="1"/>
          </p:cNvCxnSpPr>
          <p:nvPr/>
        </p:nvCxnSpPr>
        <p:spPr bwMode="auto">
          <a:xfrm flipV="1">
            <a:off x="1104900" y="3105150"/>
            <a:ext cx="276225" cy="384175"/>
          </a:xfrm>
          <a:prstGeom prst="bentConnector3">
            <a:avLst>
              <a:gd name="adj1" fmla="val 52301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85" name="AutoShape 153"/>
          <p:cNvCxnSpPr>
            <a:cxnSpLocks noChangeShapeType="1"/>
          </p:cNvCxnSpPr>
          <p:nvPr/>
        </p:nvCxnSpPr>
        <p:spPr bwMode="auto">
          <a:xfrm flipV="1">
            <a:off x="1841500" y="381635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86" name="AutoShape 154"/>
          <p:cNvSpPr>
            <a:spLocks noChangeArrowheads="1"/>
          </p:cNvSpPr>
          <p:nvPr/>
        </p:nvSpPr>
        <p:spPr bwMode="auto">
          <a:xfrm>
            <a:off x="1389063" y="370681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1449388" y="372268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5" name="Equation" r:id="rId22" imgW="355600" imgH="203200" progId="Equation.3">
                  <p:embed/>
                </p:oleObj>
              </mc:Choice>
              <mc:Fallback>
                <p:oleObj name="Equation" r:id="rId22" imgW="3556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72268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8" name="AutoShape 156"/>
          <p:cNvCxnSpPr>
            <a:cxnSpLocks noChangeShapeType="1"/>
            <a:stCxn id="0" idx="3"/>
            <a:endCxn id="402586" idx="1"/>
          </p:cNvCxnSpPr>
          <p:nvPr/>
        </p:nvCxnSpPr>
        <p:spPr bwMode="auto">
          <a:xfrm>
            <a:off x="1104900" y="3489325"/>
            <a:ext cx="269875" cy="336550"/>
          </a:xfrm>
          <a:prstGeom prst="bentConnector3">
            <a:avLst>
              <a:gd name="adj1" fmla="val 5235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8280400" y="33670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6" name="Equation" r:id="rId24" imgW="292100" imgH="177800" progId="Equation.3">
                  <p:embed/>
                </p:oleObj>
              </mc:Choice>
              <mc:Fallback>
                <p:oleObj name="Equation" r:id="rId24" imgW="292100" imgH="17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3670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806575" y="4967288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7" name="Equation" r:id="rId26" imgW="317500" imgH="177800" progId="Equation.3">
                  <p:embed/>
                </p:oleObj>
              </mc:Choice>
              <mc:Fallback>
                <p:oleObj name="Equation" r:id="rId26" imgW="317500" imgH="17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967288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803400" y="5703888"/>
          <a:ext cx="4651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8" name="Equation" r:id="rId28" imgW="330200" imgH="177800" progId="Equation.3">
                  <p:embed/>
                </p:oleObj>
              </mc:Choice>
              <mc:Fallback>
                <p:oleObj name="Equation" r:id="rId28" imgW="330200" imgH="177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703888"/>
                        <a:ext cx="4651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99" name="AutoShape 167"/>
          <p:cNvCxnSpPr>
            <a:cxnSpLocks noChangeShapeType="1"/>
            <a:stCxn id="402549" idx="3"/>
            <a:endCxn id="0" idx="1"/>
          </p:cNvCxnSpPr>
          <p:nvPr/>
        </p:nvCxnSpPr>
        <p:spPr bwMode="auto">
          <a:xfrm>
            <a:off x="7793038" y="3492500"/>
            <a:ext cx="487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00" name="Oval 168"/>
          <p:cNvSpPr>
            <a:spLocks noChangeAspect="1" noChangeArrowheads="1"/>
          </p:cNvSpPr>
          <p:nvPr/>
        </p:nvSpPr>
        <p:spPr bwMode="auto">
          <a:xfrm>
            <a:off x="2616200" y="5741988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02" name="AutoShape 170"/>
          <p:cNvSpPr>
            <a:spLocks noChangeArrowheads="1"/>
          </p:cNvSpPr>
          <p:nvPr/>
        </p:nvSpPr>
        <p:spPr bwMode="auto">
          <a:xfrm>
            <a:off x="5208588" y="53292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cxnSp>
        <p:nvCxnSpPr>
          <p:cNvPr id="402603" name="AutoShape 171"/>
          <p:cNvCxnSpPr>
            <a:cxnSpLocks noChangeShapeType="1"/>
            <a:endCxn id="402602" idx="1"/>
          </p:cNvCxnSpPr>
          <p:nvPr/>
        </p:nvCxnSpPr>
        <p:spPr bwMode="auto">
          <a:xfrm flipV="1">
            <a:off x="5049838" y="5448300"/>
            <a:ext cx="144462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6107113" y="53228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49" name="Equation" r:id="rId30" imgW="292100" imgH="177800" progId="Equation.3">
                  <p:embed/>
                </p:oleObj>
              </mc:Choice>
              <mc:Fallback>
                <p:oleObj name="Equation" r:id="rId30" imgW="292100" imgH="177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53228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605" name="AutoShape 173"/>
          <p:cNvCxnSpPr>
            <a:cxnSpLocks noChangeShapeType="1"/>
            <a:stCxn id="402602" idx="3"/>
            <a:endCxn id="0" idx="1"/>
          </p:cNvCxnSpPr>
          <p:nvPr/>
        </p:nvCxnSpPr>
        <p:spPr bwMode="auto">
          <a:xfrm>
            <a:off x="5683250" y="5448300"/>
            <a:ext cx="42386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2181225" y="6116638"/>
          <a:ext cx="10620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50" name="Equation" r:id="rId32" imgW="609600" imgH="165100" progId="Equation.3">
                  <p:embed/>
                </p:oleObj>
              </mc:Choice>
              <mc:Fallback>
                <p:oleObj name="Equation" r:id="rId32" imgW="609600" imgH="165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6116638"/>
                        <a:ext cx="10620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07" name="Oval 175"/>
          <p:cNvSpPr>
            <a:spLocks noChangeAspect="1" noChangeArrowheads="1"/>
          </p:cNvSpPr>
          <p:nvPr/>
        </p:nvSpPr>
        <p:spPr bwMode="auto">
          <a:xfrm>
            <a:off x="4859338" y="53594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608" name="AutoShape 176"/>
          <p:cNvSpPr>
            <a:spLocks noChangeArrowheads="1"/>
          </p:cNvSpPr>
          <p:nvPr/>
        </p:nvSpPr>
        <p:spPr bwMode="auto">
          <a:xfrm>
            <a:off x="3832225" y="4970463"/>
            <a:ext cx="950913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cxnSp>
        <p:nvCxnSpPr>
          <p:cNvPr id="402612" name="AutoShape 180"/>
          <p:cNvCxnSpPr>
            <a:cxnSpLocks noChangeShapeType="1"/>
            <a:stCxn id="0" idx="3"/>
            <a:endCxn id="402657" idx="2"/>
          </p:cNvCxnSpPr>
          <p:nvPr/>
        </p:nvCxnSpPr>
        <p:spPr bwMode="auto">
          <a:xfrm>
            <a:off x="2252663" y="5092700"/>
            <a:ext cx="1093787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3" name="AutoShape 181"/>
          <p:cNvCxnSpPr>
            <a:cxnSpLocks noChangeShapeType="1"/>
            <a:stCxn id="0" idx="3"/>
            <a:endCxn id="402600" idx="2"/>
          </p:cNvCxnSpPr>
          <p:nvPr/>
        </p:nvCxnSpPr>
        <p:spPr bwMode="auto">
          <a:xfrm>
            <a:off x="2268538" y="5829300"/>
            <a:ext cx="333375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4" name="AutoShape 182"/>
          <p:cNvCxnSpPr>
            <a:cxnSpLocks noChangeShapeType="1"/>
            <a:stCxn id="402600" idx="6"/>
            <a:endCxn id="402656" idx="2"/>
          </p:cNvCxnSpPr>
          <p:nvPr/>
        </p:nvCxnSpPr>
        <p:spPr bwMode="auto">
          <a:xfrm flipV="1">
            <a:off x="2813050" y="5827713"/>
            <a:ext cx="539750" cy="6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5" name="AutoShape 183"/>
          <p:cNvCxnSpPr>
            <a:cxnSpLocks noChangeShapeType="1"/>
            <a:stCxn id="402608" idx="3"/>
            <a:endCxn id="402607" idx="0"/>
          </p:cNvCxnSpPr>
          <p:nvPr/>
        </p:nvCxnSpPr>
        <p:spPr bwMode="auto">
          <a:xfrm>
            <a:off x="4797425" y="5092700"/>
            <a:ext cx="153988" cy="25241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6" name="AutoShape 184"/>
          <p:cNvCxnSpPr>
            <a:cxnSpLocks noChangeShapeType="1"/>
            <a:stCxn id="402664" idx="3"/>
            <a:endCxn id="402607" idx="4"/>
          </p:cNvCxnSpPr>
          <p:nvPr/>
        </p:nvCxnSpPr>
        <p:spPr bwMode="auto">
          <a:xfrm flipV="1">
            <a:off x="4802188" y="5556250"/>
            <a:ext cx="149225" cy="2714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7" name="AutoShape 185"/>
          <p:cNvCxnSpPr>
            <a:cxnSpLocks noChangeShapeType="1"/>
          </p:cNvCxnSpPr>
          <p:nvPr/>
        </p:nvCxnSpPr>
        <p:spPr bwMode="auto">
          <a:xfrm flipH="1" flipV="1">
            <a:off x="2708275" y="5945188"/>
            <a:ext cx="4763" cy="177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08" name="Rectangle 186"/>
          <p:cNvSpPr>
            <a:spLocks noChangeArrowheads="1"/>
          </p:cNvSpPr>
          <p:nvPr/>
        </p:nvSpPr>
        <p:spPr bwMode="auto">
          <a:xfrm>
            <a:off x="468313" y="426720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Baseband Equivalent Model Used by LLAMAComm</a:t>
            </a:r>
          </a:p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sp>
        <p:nvSpPr>
          <p:cNvPr id="52309" name="Text Box 187"/>
          <p:cNvSpPr txBox="1">
            <a:spLocks noChangeArrowheads="1"/>
          </p:cNvSpPr>
          <p:nvPr/>
        </p:nvSpPr>
        <p:spPr bwMode="auto">
          <a:xfrm>
            <a:off x="139700" y="1660525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52310" name="Text Box 188"/>
          <p:cNvSpPr txBox="1">
            <a:spLocks noChangeArrowheads="1"/>
          </p:cNvSpPr>
          <p:nvPr/>
        </p:nvSpPr>
        <p:spPr bwMode="auto">
          <a:xfrm>
            <a:off x="317500" y="3103563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1" name="Text Box 189"/>
          <p:cNvSpPr txBox="1">
            <a:spLocks noChangeArrowheads="1"/>
          </p:cNvSpPr>
          <p:nvPr/>
        </p:nvSpPr>
        <p:spPr bwMode="auto">
          <a:xfrm>
            <a:off x="8031163" y="2852738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52312" name="Text Box 190"/>
          <p:cNvSpPr txBox="1">
            <a:spLocks noChangeArrowheads="1"/>
          </p:cNvSpPr>
          <p:nvPr/>
        </p:nvSpPr>
        <p:spPr bwMode="auto">
          <a:xfrm>
            <a:off x="1130300" y="4964113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Signal</a:t>
            </a:r>
          </a:p>
        </p:txBody>
      </p:sp>
      <p:sp>
        <p:nvSpPr>
          <p:cNvPr id="52313" name="Text Box 191"/>
          <p:cNvSpPr txBox="1">
            <a:spLocks noChangeArrowheads="1"/>
          </p:cNvSpPr>
          <p:nvPr/>
        </p:nvSpPr>
        <p:spPr bwMode="auto">
          <a:xfrm>
            <a:off x="911225" y="5683250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4" name="Text Box 192"/>
          <p:cNvSpPr txBox="1">
            <a:spLocks noChangeArrowheads="1"/>
          </p:cNvSpPr>
          <p:nvPr/>
        </p:nvSpPr>
        <p:spPr bwMode="auto">
          <a:xfrm>
            <a:off x="6484938" y="5192713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402625" name="Oval 193"/>
          <p:cNvSpPr>
            <a:spLocks noChangeAspect="1" noChangeArrowheads="1"/>
          </p:cNvSpPr>
          <p:nvPr/>
        </p:nvSpPr>
        <p:spPr bwMode="auto">
          <a:xfrm flipH="1">
            <a:off x="7888288" y="33988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6" name="AutoShape 194"/>
          <p:cNvCxnSpPr>
            <a:cxnSpLocks noChangeShapeType="1"/>
            <a:endCxn id="402625" idx="4"/>
          </p:cNvCxnSpPr>
          <p:nvPr/>
        </p:nvCxnSpPr>
        <p:spPr bwMode="auto">
          <a:xfrm rot="16200000">
            <a:off x="7866856" y="3706019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17" name="Text Box 195"/>
          <p:cNvSpPr txBox="1">
            <a:spLocks noChangeArrowheads="1"/>
          </p:cNvSpPr>
          <p:nvPr/>
        </p:nvSpPr>
        <p:spPr bwMode="auto">
          <a:xfrm>
            <a:off x="7646988" y="377666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sp>
        <p:nvSpPr>
          <p:cNvPr id="402628" name="Oval 196"/>
          <p:cNvSpPr>
            <a:spLocks noChangeAspect="1" noChangeArrowheads="1"/>
          </p:cNvSpPr>
          <p:nvPr/>
        </p:nvSpPr>
        <p:spPr bwMode="auto">
          <a:xfrm flipH="1">
            <a:off x="5757863" y="53705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9" name="AutoShape 197"/>
          <p:cNvCxnSpPr>
            <a:cxnSpLocks noChangeShapeType="1"/>
            <a:endCxn id="402628" idx="4"/>
          </p:cNvCxnSpPr>
          <p:nvPr/>
        </p:nvCxnSpPr>
        <p:spPr bwMode="auto">
          <a:xfrm rot="16200000">
            <a:off x="5736431" y="5677694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20" name="Text Box 198"/>
          <p:cNvSpPr txBox="1">
            <a:spLocks noChangeArrowheads="1"/>
          </p:cNvSpPr>
          <p:nvPr/>
        </p:nvSpPr>
        <p:spPr bwMode="auto">
          <a:xfrm>
            <a:off x="5516563" y="576421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grpSp>
        <p:nvGrpSpPr>
          <p:cNvPr id="52321" name="Group 223"/>
          <p:cNvGrpSpPr>
            <a:grpSpLocks/>
          </p:cNvGrpSpPr>
          <p:nvPr/>
        </p:nvGrpSpPr>
        <p:grpSpPr bwMode="auto">
          <a:xfrm>
            <a:off x="5294313" y="996950"/>
            <a:ext cx="2476500" cy="1938338"/>
            <a:chOff x="3297" y="598"/>
            <a:chExt cx="1908" cy="1465"/>
          </a:xfrm>
        </p:grpSpPr>
        <p:pic>
          <p:nvPicPr>
            <p:cNvPr id="402632" name="Picture 200" descr="bkgrd"/>
            <p:cNvPicPr>
              <a:picLocks noChangeAspect="1" noChangeArrowheads="1"/>
            </p:cNvPicPr>
            <p:nvPr/>
          </p:nvPicPr>
          <p:blipFill>
            <a:blip r:embed="rId34"/>
            <a:srcRect l="44695" t="25391" b="5315"/>
            <a:stretch>
              <a:fillRect/>
            </a:stretch>
          </p:blipFill>
          <p:spPr bwMode="auto">
            <a:xfrm>
              <a:off x="3297" y="598"/>
              <a:ext cx="1908" cy="1389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402633" name="Line 201"/>
            <p:cNvSpPr>
              <a:spLocks noChangeShapeType="1"/>
            </p:cNvSpPr>
            <p:nvPr/>
          </p:nvSpPr>
          <p:spPr bwMode="auto">
            <a:xfrm flipV="1">
              <a:off x="3809" y="1615"/>
              <a:ext cx="0" cy="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4" name="Line 202"/>
            <p:cNvSpPr>
              <a:spLocks noChangeShapeType="1"/>
            </p:cNvSpPr>
            <p:nvPr/>
          </p:nvSpPr>
          <p:spPr bwMode="auto">
            <a:xfrm flipV="1">
              <a:off x="3863" y="1612"/>
              <a:ext cx="1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5" name="Line 203"/>
            <p:cNvSpPr>
              <a:spLocks noChangeShapeType="1"/>
            </p:cNvSpPr>
            <p:nvPr/>
          </p:nvSpPr>
          <p:spPr bwMode="auto">
            <a:xfrm flipV="1">
              <a:off x="3839" y="1612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7" name="Line 205"/>
            <p:cNvSpPr>
              <a:spLocks noChangeShapeType="1"/>
            </p:cNvSpPr>
            <p:nvPr/>
          </p:nvSpPr>
          <p:spPr bwMode="auto">
            <a:xfrm flipH="1" flipV="1">
              <a:off x="4919" y="1609"/>
              <a:ext cx="0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402639" name="Picture 207" descr="celltower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" y="656"/>
              <a:ext cx="280" cy="5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rgbClr val="000000">
                  <a:alpha val="74997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40" name="Group 208"/>
            <p:cNvGrpSpPr>
              <a:grpSpLocks/>
            </p:cNvGrpSpPr>
            <p:nvPr/>
          </p:nvGrpSpPr>
          <p:grpSpPr bwMode="auto">
            <a:xfrm rot="3054261">
              <a:off x="4703" y="1401"/>
              <a:ext cx="266" cy="187"/>
              <a:chOff x="480" y="2932"/>
              <a:chExt cx="573" cy="380"/>
            </a:xfrm>
          </p:grpSpPr>
          <p:sp>
            <p:nvSpPr>
              <p:cNvPr id="402641" name="Arc 209"/>
              <p:cNvSpPr>
                <a:spLocks/>
              </p:cNvSpPr>
              <p:nvPr/>
            </p:nvSpPr>
            <p:spPr bwMode="auto">
              <a:xfrm rot="4378367">
                <a:off x="487" y="2929"/>
                <a:ext cx="278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2" name="Arc 210"/>
              <p:cNvSpPr>
                <a:spLocks/>
              </p:cNvSpPr>
              <p:nvPr/>
            </p:nvSpPr>
            <p:spPr bwMode="auto">
              <a:xfrm rot="3607722">
                <a:off x="596" y="2948"/>
                <a:ext cx="323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3" name="Arc 211"/>
              <p:cNvSpPr>
                <a:spLocks/>
              </p:cNvSpPr>
              <p:nvPr/>
            </p:nvSpPr>
            <p:spPr bwMode="auto">
              <a:xfrm rot="3607722">
                <a:off x="682" y="2981"/>
                <a:ext cx="323" cy="372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1" name="Group 212"/>
            <p:cNvGrpSpPr>
              <a:grpSpLocks/>
            </p:cNvGrpSpPr>
            <p:nvPr/>
          </p:nvGrpSpPr>
          <p:grpSpPr bwMode="auto">
            <a:xfrm rot="6846112">
              <a:off x="3771" y="1446"/>
              <a:ext cx="295" cy="294"/>
              <a:chOff x="4884" y="2737"/>
              <a:chExt cx="499" cy="470"/>
            </a:xfrm>
          </p:grpSpPr>
          <p:sp>
            <p:nvSpPr>
              <p:cNvPr id="402645" name="Arc 213"/>
              <p:cNvSpPr>
                <a:spLocks/>
              </p:cNvSpPr>
              <p:nvPr/>
            </p:nvSpPr>
            <p:spPr bwMode="auto">
              <a:xfrm rot="17093194">
                <a:off x="5065" y="2909"/>
                <a:ext cx="285" cy="33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6" name="Arc 214"/>
              <p:cNvSpPr>
                <a:spLocks/>
              </p:cNvSpPr>
              <p:nvPr/>
            </p:nvSpPr>
            <p:spPr bwMode="auto">
              <a:xfrm rot="16322549">
                <a:off x="4955" y="2835"/>
                <a:ext cx="328" cy="335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7" name="Arc 215"/>
              <p:cNvSpPr>
                <a:spLocks/>
              </p:cNvSpPr>
              <p:nvPr/>
            </p:nvSpPr>
            <p:spPr bwMode="auto">
              <a:xfrm rot="16322549">
                <a:off x="4903" y="2708"/>
                <a:ext cx="340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2" name="Group 216"/>
            <p:cNvGrpSpPr>
              <a:grpSpLocks/>
            </p:cNvGrpSpPr>
            <p:nvPr/>
          </p:nvGrpSpPr>
          <p:grpSpPr bwMode="auto">
            <a:xfrm rot="2561371">
              <a:off x="4500" y="813"/>
              <a:ext cx="284" cy="155"/>
              <a:chOff x="3936" y="2304"/>
              <a:chExt cx="573" cy="380"/>
            </a:xfrm>
          </p:grpSpPr>
          <p:sp>
            <p:nvSpPr>
              <p:cNvPr id="402649" name="Arc 217"/>
              <p:cNvSpPr>
                <a:spLocks/>
              </p:cNvSpPr>
              <p:nvPr/>
            </p:nvSpPr>
            <p:spPr bwMode="auto">
              <a:xfrm rot="4378367">
                <a:off x="3950" y="2271"/>
                <a:ext cx="274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0" name="Arc 218"/>
              <p:cNvSpPr>
                <a:spLocks/>
              </p:cNvSpPr>
              <p:nvPr/>
            </p:nvSpPr>
            <p:spPr bwMode="auto">
              <a:xfrm rot="3607722">
                <a:off x="4063" y="2305"/>
                <a:ext cx="321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1" name="Arc 219"/>
              <p:cNvSpPr>
                <a:spLocks/>
              </p:cNvSpPr>
              <p:nvPr/>
            </p:nvSpPr>
            <p:spPr bwMode="auto">
              <a:xfrm rot="3607722">
                <a:off x="4157" y="2331"/>
                <a:ext cx="324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sp>
          <p:nvSpPr>
            <p:cNvPr id="402652" name="Text Box 220"/>
            <p:cNvSpPr txBox="1">
              <a:spLocks noChangeArrowheads="1"/>
            </p:cNvSpPr>
            <p:nvPr/>
          </p:nvSpPr>
          <p:spPr bwMode="auto">
            <a:xfrm>
              <a:off x="3468" y="1735"/>
              <a:ext cx="788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bg1"/>
                  </a:solidFill>
                  <a:ea typeface="+mn-ea"/>
                  <a:cs typeface="+mn-cs"/>
                </a:rPr>
                <a:t>Transmitter</a:t>
              </a:r>
            </a:p>
          </p:txBody>
        </p:sp>
        <p:sp>
          <p:nvSpPr>
            <p:cNvPr id="402653" name="Text Box 221"/>
            <p:cNvSpPr txBox="1">
              <a:spLocks noChangeArrowheads="1"/>
            </p:cNvSpPr>
            <p:nvPr/>
          </p:nvSpPr>
          <p:spPr bwMode="auto">
            <a:xfrm>
              <a:off x="4448" y="1855"/>
              <a:ext cx="631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Receiver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02654" name="Text Box 222"/>
            <p:cNvSpPr txBox="1">
              <a:spLocks noChangeArrowheads="1"/>
            </p:cNvSpPr>
            <p:nvPr/>
          </p:nvSpPr>
          <p:spPr bwMode="auto">
            <a:xfrm>
              <a:off x="3827" y="665"/>
              <a:ext cx="663" cy="2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/>
                <a:t>Interferer</a:t>
              </a:r>
            </a:p>
          </p:txBody>
        </p:sp>
      </p:grpSp>
      <p:sp>
        <p:nvSpPr>
          <p:cNvPr id="402656" name="Oval 224"/>
          <p:cNvSpPr>
            <a:spLocks noChangeAspect="1" noChangeArrowheads="1"/>
          </p:cNvSpPr>
          <p:nvPr/>
        </p:nvSpPr>
        <p:spPr bwMode="auto">
          <a:xfrm>
            <a:off x="3367088" y="57356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57" name="Oval 225"/>
          <p:cNvSpPr>
            <a:spLocks noChangeAspect="1" noChangeArrowheads="1"/>
          </p:cNvSpPr>
          <p:nvPr/>
        </p:nvSpPr>
        <p:spPr bwMode="auto">
          <a:xfrm>
            <a:off x="3360738" y="50053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658" name="AutoShape 226"/>
          <p:cNvCxnSpPr>
            <a:cxnSpLocks noChangeShapeType="1"/>
            <a:stCxn id="402657" idx="6"/>
            <a:endCxn id="402608" idx="1"/>
          </p:cNvCxnSpPr>
          <p:nvPr/>
        </p:nvCxnSpPr>
        <p:spPr bwMode="auto">
          <a:xfrm flipV="1">
            <a:off x="3557588" y="5092700"/>
            <a:ext cx="260350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59" name="AutoShape 227"/>
          <p:cNvCxnSpPr>
            <a:cxnSpLocks noChangeShapeType="1"/>
            <a:stCxn id="402656" idx="6"/>
            <a:endCxn id="402664" idx="1"/>
          </p:cNvCxnSpPr>
          <p:nvPr/>
        </p:nvCxnSpPr>
        <p:spPr bwMode="auto">
          <a:xfrm>
            <a:off x="3563938" y="5827713"/>
            <a:ext cx="2587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0" name="AutoShape 228"/>
          <p:cNvSpPr>
            <a:spLocks noChangeArrowheads="1"/>
          </p:cNvSpPr>
          <p:nvPr/>
        </p:nvSpPr>
        <p:spPr bwMode="auto">
          <a:xfrm>
            <a:off x="3116263" y="4606925"/>
            <a:ext cx="6842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sp>
        <p:nvSpPr>
          <p:cNvPr id="402661" name="AutoShape 229"/>
          <p:cNvSpPr>
            <a:spLocks noChangeArrowheads="1"/>
          </p:cNvSpPr>
          <p:nvPr/>
        </p:nvSpPr>
        <p:spPr bwMode="auto">
          <a:xfrm>
            <a:off x="3116263" y="5338763"/>
            <a:ext cx="684212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cxnSp>
        <p:nvCxnSpPr>
          <p:cNvPr id="402662" name="AutoShape 230"/>
          <p:cNvCxnSpPr>
            <a:cxnSpLocks noChangeShapeType="1"/>
            <a:stCxn id="402660" idx="2"/>
            <a:endCxn id="402657" idx="0"/>
          </p:cNvCxnSpPr>
          <p:nvPr/>
        </p:nvCxnSpPr>
        <p:spPr bwMode="auto">
          <a:xfrm flipH="1">
            <a:off x="3452813" y="4864100"/>
            <a:ext cx="6350" cy="127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63" name="AutoShape 231"/>
          <p:cNvCxnSpPr>
            <a:cxnSpLocks noChangeShapeType="1"/>
            <a:stCxn id="402661" idx="2"/>
            <a:endCxn id="402656" idx="0"/>
          </p:cNvCxnSpPr>
          <p:nvPr/>
        </p:nvCxnSpPr>
        <p:spPr bwMode="auto">
          <a:xfrm>
            <a:off x="3459163" y="5595938"/>
            <a:ext cx="0" cy="125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4" name="AutoShape 232"/>
          <p:cNvSpPr>
            <a:spLocks noChangeArrowheads="1"/>
          </p:cNvSpPr>
          <p:nvPr/>
        </p:nvSpPr>
        <p:spPr bwMode="auto">
          <a:xfrm>
            <a:off x="3836988" y="5705475"/>
            <a:ext cx="9509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sp>
        <p:nvSpPr>
          <p:cNvPr id="52331" name="Text Box 233"/>
          <p:cNvSpPr txBox="1">
            <a:spLocks noChangeArrowheads="1"/>
          </p:cNvSpPr>
          <p:nvPr/>
        </p:nvSpPr>
        <p:spPr bwMode="auto">
          <a:xfrm>
            <a:off x="4489450" y="4591050"/>
            <a:ext cx="393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STF (Space-Time-Frequency Selective)</a:t>
            </a:r>
          </a:p>
        </p:txBody>
      </p:sp>
      <p:pic>
        <p:nvPicPr>
          <p:cNvPr id="52332" name="Picture 145" descr="tankRigh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23637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333" name="Picture 146" descr="TankLeft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349500"/>
            <a:ext cx="441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Model Options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77888"/>
            <a:ext cx="7772400" cy="464185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(Space-time-frequency-correlated scattering)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Preserves spatial correlation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WSSUS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Wide-sense stationary 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      uncorrelated scattering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Exponential power profile</a:t>
            </a:r>
          </a:p>
        </p:txBody>
      </p:sp>
      <p:sp>
        <p:nvSpPr>
          <p:cNvPr id="54278" name="AutoShape 5"/>
          <p:cNvSpPr>
            <a:spLocks noChangeArrowheads="1"/>
          </p:cNvSpPr>
          <p:nvPr/>
        </p:nvSpPr>
        <p:spPr bwMode="auto">
          <a:xfrm rot="1200000">
            <a:off x="1817688" y="2197100"/>
            <a:ext cx="2578100" cy="871538"/>
          </a:xfrm>
          <a:prstGeom prst="parallelogram">
            <a:avLst>
              <a:gd name="adj" fmla="val 133484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Line 6"/>
          <p:cNvSpPr>
            <a:spLocks noChangeShapeType="1"/>
          </p:cNvSpPr>
          <p:nvPr/>
        </p:nvSpPr>
        <p:spPr bwMode="auto">
          <a:xfrm rot="6600000" flipV="1">
            <a:off x="2936082" y="1943894"/>
            <a:ext cx="1587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auto">
          <a:xfrm>
            <a:off x="1743075" y="1858963"/>
            <a:ext cx="0" cy="735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auto">
          <a:xfrm rot="6600000">
            <a:off x="2467769" y="2089944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rot="4380000" flipV="1">
            <a:off x="2355851" y="1755775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Oval 10"/>
          <p:cNvSpPr>
            <a:spLocks noChangeArrowheads="1"/>
          </p:cNvSpPr>
          <p:nvPr/>
        </p:nvSpPr>
        <p:spPr bwMode="auto">
          <a:xfrm rot="-830165">
            <a:off x="1724025" y="256063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 rot="6600000">
            <a:off x="3428207" y="1804194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Oval 12"/>
          <p:cNvSpPr>
            <a:spLocks noChangeArrowheads="1"/>
          </p:cNvSpPr>
          <p:nvPr/>
        </p:nvSpPr>
        <p:spPr bwMode="auto">
          <a:xfrm rot="-830165">
            <a:off x="2678113" y="22860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 rot="4380000" flipV="1">
            <a:off x="2832101" y="1930400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 rot="4380000" flipV="1">
            <a:off x="3287713" y="2105025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Oval 15"/>
          <p:cNvSpPr>
            <a:spLocks noChangeArrowheads="1"/>
          </p:cNvSpPr>
          <p:nvPr/>
        </p:nvSpPr>
        <p:spPr bwMode="auto">
          <a:xfrm rot="-830165">
            <a:off x="2198688" y="274002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Oval 16"/>
          <p:cNvSpPr>
            <a:spLocks noChangeArrowheads="1"/>
          </p:cNvSpPr>
          <p:nvPr/>
        </p:nvSpPr>
        <p:spPr bwMode="auto">
          <a:xfrm rot="-830165">
            <a:off x="2665413" y="260826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Oval 17"/>
          <p:cNvSpPr>
            <a:spLocks noChangeArrowheads="1"/>
          </p:cNvSpPr>
          <p:nvPr/>
        </p:nvSpPr>
        <p:spPr bwMode="auto">
          <a:xfrm rot="-830165">
            <a:off x="3151188" y="24653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Oval 18"/>
          <p:cNvSpPr>
            <a:spLocks noChangeArrowheads="1"/>
          </p:cNvSpPr>
          <p:nvPr/>
        </p:nvSpPr>
        <p:spPr bwMode="auto">
          <a:xfrm rot="-830165">
            <a:off x="2652713" y="2906713"/>
            <a:ext cx="57150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19"/>
          <p:cNvSpPr>
            <a:spLocks noChangeArrowheads="1"/>
          </p:cNvSpPr>
          <p:nvPr/>
        </p:nvSpPr>
        <p:spPr bwMode="auto">
          <a:xfrm rot="-830165">
            <a:off x="3605213" y="26304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Text Box 20"/>
          <p:cNvSpPr txBox="1">
            <a:spLocks noChangeArrowheads="1"/>
          </p:cNvSpPr>
          <p:nvPr/>
        </p:nvSpPr>
        <p:spPr bwMode="auto">
          <a:xfrm rot="-960000">
            <a:off x="2906713" y="2046288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54294" name="Text Box 21"/>
          <p:cNvSpPr txBox="1">
            <a:spLocks noChangeArrowheads="1"/>
          </p:cNvSpPr>
          <p:nvPr/>
        </p:nvSpPr>
        <p:spPr bwMode="auto">
          <a:xfrm rot="1230531">
            <a:off x="3135313" y="3127375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54295" name="Line 22"/>
          <p:cNvSpPr>
            <a:spLocks noChangeShapeType="1"/>
          </p:cNvSpPr>
          <p:nvPr/>
        </p:nvSpPr>
        <p:spPr bwMode="auto">
          <a:xfrm rot="6600000">
            <a:off x="2351882" y="2643981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23"/>
          <p:cNvSpPr>
            <a:spLocks noChangeShapeType="1"/>
          </p:cNvSpPr>
          <p:nvPr/>
        </p:nvSpPr>
        <p:spPr bwMode="auto">
          <a:xfrm rot="4380000" flipV="1">
            <a:off x="2402682" y="2093118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Oval 24"/>
          <p:cNvSpPr>
            <a:spLocks noChangeArrowheads="1"/>
          </p:cNvSpPr>
          <p:nvPr/>
        </p:nvSpPr>
        <p:spPr bwMode="auto">
          <a:xfrm rot="-830165">
            <a:off x="2190750" y="24288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5"/>
          <p:cNvSpPr>
            <a:spLocks noChangeArrowheads="1"/>
          </p:cNvSpPr>
          <p:nvPr/>
        </p:nvSpPr>
        <p:spPr bwMode="auto">
          <a:xfrm rot="-830165">
            <a:off x="3117850" y="2773363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2166938" y="2913063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7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2913063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2298700" y="2141538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38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141538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9" name="Oval 28"/>
          <p:cNvSpPr>
            <a:spLocks noChangeArrowheads="1"/>
          </p:cNvSpPr>
          <p:nvPr/>
        </p:nvSpPr>
        <p:spPr bwMode="auto">
          <a:xfrm rot="-830165">
            <a:off x="3367088" y="2700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Oval 29"/>
          <p:cNvSpPr>
            <a:spLocks noChangeArrowheads="1"/>
          </p:cNvSpPr>
          <p:nvPr/>
        </p:nvSpPr>
        <p:spPr bwMode="auto">
          <a:xfrm rot="-830165">
            <a:off x="2919413" y="2530475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Oval 30"/>
          <p:cNvSpPr>
            <a:spLocks noChangeArrowheads="1"/>
          </p:cNvSpPr>
          <p:nvPr/>
        </p:nvSpPr>
        <p:spPr bwMode="auto">
          <a:xfrm rot="-830165">
            <a:off x="2452688" y="23510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Oval 31"/>
          <p:cNvSpPr>
            <a:spLocks noChangeArrowheads="1"/>
          </p:cNvSpPr>
          <p:nvPr/>
        </p:nvSpPr>
        <p:spPr bwMode="auto">
          <a:xfrm rot="-830165">
            <a:off x="3355975" y="25352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Oval 32"/>
          <p:cNvSpPr>
            <a:spLocks noChangeArrowheads="1"/>
          </p:cNvSpPr>
          <p:nvPr/>
        </p:nvSpPr>
        <p:spPr bwMode="auto">
          <a:xfrm rot="-830165">
            <a:off x="3136900" y="26082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Oval 33"/>
          <p:cNvSpPr>
            <a:spLocks noChangeArrowheads="1"/>
          </p:cNvSpPr>
          <p:nvPr/>
        </p:nvSpPr>
        <p:spPr bwMode="auto">
          <a:xfrm rot="-830165">
            <a:off x="2894013" y="26860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Oval 34"/>
          <p:cNvSpPr>
            <a:spLocks noChangeArrowheads="1"/>
          </p:cNvSpPr>
          <p:nvPr/>
        </p:nvSpPr>
        <p:spPr bwMode="auto">
          <a:xfrm rot="-830165">
            <a:off x="2430463" y="26701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Oval 35"/>
          <p:cNvSpPr>
            <a:spLocks noChangeArrowheads="1"/>
          </p:cNvSpPr>
          <p:nvPr/>
        </p:nvSpPr>
        <p:spPr bwMode="auto">
          <a:xfrm rot="-830165">
            <a:off x="1979613" y="249713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Oval 36"/>
          <p:cNvSpPr>
            <a:spLocks noChangeArrowheads="1"/>
          </p:cNvSpPr>
          <p:nvPr/>
        </p:nvSpPr>
        <p:spPr bwMode="auto">
          <a:xfrm rot="-830165">
            <a:off x="2403475" y="250031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Oval 37"/>
          <p:cNvSpPr>
            <a:spLocks noChangeArrowheads="1"/>
          </p:cNvSpPr>
          <p:nvPr/>
        </p:nvSpPr>
        <p:spPr bwMode="auto">
          <a:xfrm rot="-830165">
            <a:off x="2195513" y="2573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Oval 38"/>
          <p:cNvSpPr>
            <a:spLocks noChangeArrowheads="1"/>
          </p:cNvSpPr>
          <p:nvPr/>
        </p:nvSpPr>
        <p:spPr bwMode="auto">
          <a:xfrm rot="-830165">
            <a:off x="1952625" y="26511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Oval 39"/>
          <p:cNvSpPr>
            <a:spLocks noChangeArrowheads="1"/>
          </p:cNvSpPr>
          <p:nvPr/>
        </p:nvSpPr>
        <p:spPr bwMode="auto">
          <a:xfrm rot="-830165">
            <a:off x="2873375" y="2352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Oval 40"/>
          <p:cNvSpPr>
            <a:spLocks noChangeArrowheads="1"/>
          </p:cNvSpPr>
          <p:nvPr/>
        </p:nvSpPr>
        <p:spPr bwMode="auto">
          <a:xfrm rot="-830165">
            <a:off x="2654300" y="242728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Oval 41"/>
          <p:cNvSpPr>
            <a:spLocks noChangeArrowheads="1"/>
          </p:cNvSpPr>
          <p:nvPr/>
        </p:nvSpPr>
        <p:spPr bwMode="auto">
          <a:xfrm rot="-830165">
            <a:off x="2659063" y="27479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Oval 42"/>
          <p:cNvSpPr>
            <a:spLocks noChangeArrowheads="1"/>
          </p:cNvSpPr>
          <p:nvPr/>
        </p:nvSpPr>
        <p:spPr bwMode="auto">
          <a:xfrm rot="-830165">
            <a:off x="2416175" y="28257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Oval 43"/>
          <p:cNvSpPr>
            <a:spLocks noChangeArrowheads="1"/>
          </p:cNvSpPr>
          <p:nvPr/>
        </p:nvSpPr>
        <p:spPr bwMode="auto">
          <a:xfrm rot="-830165">
            <a:off x="2884488" y="28495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5" name="AutoShape 54"/>
          <p:cNvSpPr>
            <a:spLocks noChangeArrowheads="1"/>
          </p:cNvSpPr>
          <p:nvPr/>
        </p:nvSpPr>
        <p:spPr bwMode="auto">
          <a:xfrm rot="1200000">
            <a:off x="5402263" y="2230438"/>
            <a:ext cx="2684462" cy="925512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6" name="Line 55"/>
          <p:cNvSpPr>
            <a:spLocks noChangeShapeType="1"/>
          </p:cNvSpPr>
          <p:nvPr/>
        </p:nvSpPr>
        <p:spPr bwMode="auto">
          <a:xfrm rot="6600000" flipV="1">
            <a:off x="6567488" y="1978025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7" name="Line 56"/>
          <p:cNvSpPr>
            <a:spLocks noChangeShapeType="1"/>
          </p:cNvSpPr>
          <p:nvPr/>
        </p:nvSpPr>
        <p:spPr bwMode="auto">
          <a:xfrm>
            <a:off x="5324475" y="1871663"/>
            <a:ext cx="0" cy="779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8" name="Line 57"/>
          <p:cNvSpPr>
            <a:spLocks noChangeShapeType="1"/>
          </p:cNvSpPr>
          <p:nvPr/>
        </p:nvSpPr>
        <p:spPr bwMode="auto">
          <a:xfrm rot="6600000">
            <a:off x="6079332" y="2132806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9" name="Line 58"/>
          <p:cNvSpPr>
            <a:spLocks noChangeShapeType="1"/>
          </p:cNvSpPr>
          <p:nvPr/>
        </p:nvSpPr>
        <p:spPr bwMode="auto">
          <a:xfrm rot="4380000" flipV="1">
            <a:off x="5961856" y="1775619"/>
            <a:ext cx="20638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0" name="Oval 59"/>
          <p:cNvSpPr>
            <a:spLocks noChangeArrowheads="1"/>
          </p:cNvSpPr>
          <p:nvPr/>
        </p:nvSpPr>
        <p:spPr bwMode="auto">
          <a:xfrm rot="-830165">
            <a:off x="5305425" y="2617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1" name="Line 60"/>
          <p:cNvSpPr>
            <a:spLocks noChangeShapeType="1"/>
          </p:cNvSpPr>
          <p:nvPr/>
        </p:nvSpPr>
        <p:spPr bwMode="auto">
          <a:xfrm rot="6600000">
            <a:off x="7079457" y="1829594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2" name="Oval 61"/>
          <p:cNvSpPr>
            <a:spLocks noChangeArrowheads="1"/>
          </p:cNvSpPr>
          <p:nvPr/>
        </p:nvSpPr>
        <p:spPr bwMode="auto">
          <a:xfrm rot="-830165">
            <a:off x="6297613" y="23256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3" name="Line 62"/>
          <p:cNvSpPr>
            <a:spLocks noChangeShapeType="1"/>
          </p:cNvSpPr>
          <p:nvPr/>
        </p:nvSpPr>
        <p:spPr bwMode="auto">
          <a:xfrm rot="4380000" flipV="1">
            <a:off x="6457950" y="1962151"/>
            <a:ext cx="20637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63"/>
          <p:cNvSpPr>
            <a:spLocks noChangeShapeType="1"/>
          </p:cNvSpPr>
          <p:nvPr/>
        </p:nvSpPr>
        <p:spPr bwMode="auto">
          <a:xfrm rot="4380000" flipV="1">
            <a:off x="6931819" y="2147094"/>
            <a:ext cx="20638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Oval 64"/>
          <p:cNvSpPr>
            <a:spLocks noChangeArrowheads="1"/>
          </p:cNvSpPr>
          <p:nvPr/>
        </p:nvSpPr>
        <p:spPr bwMode="auto">
          <a:xfrm rot="-830165">
            <a:off x="5799138" y="28082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Oval 65"/>
          <p:cNvSpPr>
            <a:spLocks noChangeArrowheads="1"/>
          </p:cNvSpPr>
          <p:nvPr/>
        </p:nvSpPr>
        <p:spPr bwMode="auto">
          <a:xfrm rot="-830165">
            <a:off x="6284913" y="26670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Oval 66"/>
          <p:cNvSpPr>
            <a:spLocks noChangeArrowheads="1"/>
          </p:cNvSpPr>
          <p:nvPr/>
        </p:nvSpPr>
        <p:spPr bwMode="auto">
          <a:xfrm rot="-830165">
            <a:off x="6791325" y="25161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Oval 67"/>
          <p:cNvSpPr>
            <a:spLocks noChangeArrowheads="1"/>
          </p:cNvSpPr>
          <p:nvPr/>
        </p:nvSpPr>
        <p:spPr bwMode="auto">
          <a:xfrm rot="-830165">
            <a:off x="6270625" y="298450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Oval 68"/>
          <p:cNvSpPr>
            <a:spLocks noChangeArrowheads="1"/>
          </p:cNvSpPr>
          <p:nvPr/>
        </p:nvSpPr>
        <p:spPr bwMode="auto">
          <a:xfrm rot="-830165">
            <a:off x="7262813" y="26908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Text Box 69"/>
          <p:cNvSpPr txBox="1">
            <a:spLocks noChangeArrowheads="1"/>
          </p:cNvSpPr>
          <p:nvPr/>
        </p:nvSpPr>
        <p:spPr bwMode="auto">
          <a:xfrm rot="-960000">
            <a:off x="6511925" y="2068513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4331" name="Text Box 70"/>
          <p:cNvSpPr txBox="1">
            <a:spLocks noChangeArrowheads="1"/>
          </p:cNvSpPr>
          <p:nvPr/>
        </p:nvSpPr>
        <p:spPr bwMode="auto">
          <a:xfrm rot="1230531">
            <a:off x="6773863" y="3144838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4332" name="Line 71"/>
          <p:cNvSpPr>
            <a:spLocks noChangeShapeType="1"/>
          </p:cNvSpPr>
          <p:nvPr/>
        </p:nvSpPr>
        <p:spPr bwMode="auto">
          <a:xfrm rot="6600000">
            <a:off x="5695951" y="2330450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72"/>
          <p:cNvSpPr>
            <a:spLocks noChangeShapeType="1"/>
          </p:cNvSpPr>
          <p:nvPr/>
        </p:nvSpPr>
        <p:spPr bwMode="auto">
          <a:xfrm rot="4380000" flipV="1">
            <a:off x="5744369" y="1916906"/>
            <a:ext cx="20638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Oval 73"/>
          <p:cNvSpPr>
            <a:spLocks noChangeArrowheads="1"/>
          </p:cNvSpPr>
          <p:nvPr/>
        </p:nvSpPr>
        <p:spPr bwMode="auto">
          <a:xfrm rot="-830165">
            <a:off x="5791200" y="24765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Oval 74"/>
          <p:cNvSpPr>
            <a:spLocks noChangeArrowheads="1"/>
          </p:cNvSpPr>
          <p:nvPr/>
        </p:nvSpPr>
        <p:spPr bwMode="auto">
          <a:xfrm rot="-830165">
            <a:off x="6756400" y="284321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6" name="Oval 75"/>
          <p:cNvSpPr>
            <a:spLocks noChangeArrowheads="1"/>
          </p:cNvSpPr>
          <p:nvPr/>
        </p:nvSpPr>
        <p:spPr bwMode="auto">
          <a:xfrm rot="-830165">
            <a:off x="7015163" y="276542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7" name="Oval 76"/>
          <p:cNvSpPr>
            <a:spLocks noChangeArrowheads="1"/>
          </p:cNvSpPr>
          <p:nvPr/>
        </p:nvSpPr>
        <p:spPr bwMode="auto">
          <a:xfrm rot="-830165">
            <a:off x="6550025" y="25860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8" name="Oval 77"/>
          <p:cNvSpPr>
            <a:spLocks noChangeArrowheads="1"/>
          </p:cNvSpPr>
          <p:nvPr/>
        </p:nvSpPr>
        <p:spPr bwMode="auto">
          <a:xfrm rot="-830165">
            <a:off x="6062663" y="23939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9" name="Oval 78"/>
          <p:cNvSpPr>
            <a:spLocks noChangeArrowheads="1"/>
          </p:cNvSpPr>
          <p:nvPr/>
        </p:nvSpPr>
        <p:spPr bwMode="auto">
          <a:xfrm rot="-830165">
            <a:off x="7004050" y="2589213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Oval 79"/>
          <p:cNvSpPr>
            <a:spLocks noChangeArrowheads="1"/>
          </p:cNvSpPr>
          <p:nvPr/>
        </p:nvSpPr>
        <p:spPr bwMode="auto">
          <a:xfrm rot="-830165">
            <a:off x="6775450" y="2668588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Oval 80"/>
          <p:cNvSpPr>
            <a:spLocks noChangeArrowheads="1"/>
          </p:cNvSpPr>
          <p:nvPr/>
        </p:nvSpPr>
        <p:spPr bwMode="auto">
          <a:xfrm rot="-830165">
            <a:off x="6523038" y="274955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2" name="Oval 81"/>
          <p:cNvSpPr>
            <a:spLocks noChangeArrowheads="1"/>
          </p:cNvSpPr>
          <p:nvPr/>
        </p:nvSpPr>
        <p:spPr bwMode="auto">
          <a:xfrm rot="-830165">
            <a:off x="6040438" y="27336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3" name="Oval 82"/>
          <p:cNvSpPr>
            <a:spLocks noChangeArrowheads="1"/>
          </p:cNvSpPr>
          <p:nvPr/>
        </p:nvSpPr>
        <p:spPr bwMode="auto">
          <a:xfrm rot="-830165">
            <a:off x="5570538" y="25495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4" name="Oval 83"/>
          <p:cNvSpPr>
            <a:spLocks noChangeArrowheads="1"/>
          </p:cNvSpPr>
          <p:nvPr/>
        </p:nvSpPr>
        <p:spPr bwMode="auto">
          <a:xfrm rot="-830165">
            <a:off x="6011863" y="25527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5" name="Oval 84"/>
          <p:cNvSpPr>
            <a:spLocks noChangeArrowheads="1"/>
          </p:cNvSpPr>
          <p:nvPr/>
        </p:nvSpPr>
        <p:spPr bwMode="auto">
          <a:xfrm rot="-830165">
            <a:off x="5795963" y="26304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6" name="Oval 85"/>
          <p:cNvSpPr>
            <a:spLocks noChangeArrowheads="1"/>
          </p:cNvSpPr>
          <p:nvPr/>
        </p:nvSpPr>
        <p:spPr bwMode="auto">
          <a:xfrm rot="-830165">
            <a:off x="5543550" y="2713038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7" name="Oval 86"/>
          <p:cNvSpPr>
            <a:spLocks noChangeArrowheads="1"/>
          </p:cNvSpPr>
          <p:nvPr/>
        </p:nvSpPr>
        <p:spPr bwMode="auto">
          <a:xfrm rot="-830165">
            <a:off x="6500813" y="239553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8" name="Oval 87"/>
          <p:cNvSpPr>
            <a:spLocks noChangeArrowheads="1"/>
          </p:cNvSpPr>
          <p:nvPr/>
        </p:nvSpPr>
        <p:spPr bwMode="auto">
          <a:xfrm rot="-830165">
            <a:off x="6272213" y="2474913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Oval 88"/>
          <p:cNvSpPr>
            <a:spLocks noChangeArrowheads="1"/>
          </p:cNvSpPr>
          <p:nvPr/>
        </p:nvSpPr>
        <p:spPr bwMode="auto">
          <a:xfrm rot="-830165">
            <a:off x="6278563" y="28162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Oval 89"/>
          <p:cNvSpPr>
            <a:spLocks noChangeArrowheads="1"/>
          </p:cNvSpPr>
          <p:nvPr/>
        </p:nvSpPr>
        <p:spPr bwMode="auto">
          <a:xfrm rot="-830165">
            <a:off x="6026150" y="28987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Oval 90"/>
          <p:cNvSpPr>
            <a:spLocks noChangeArrowheads="1"/>
          </p:cNvSpPr>
          <p:nvPr/>
        </p:nvSpPr>
        <p:spPr bwMode="auto">
          <a:xfrm rot="-830165">
            <a:off x="6511925" y="29241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Text Box 91"/>
          <p:cNvSpPr txBox="1">
            <a:spLocks noChangeArrowheads="1"/>
          </p:cNvSpPr>
          <p:nvPr/>
        </p:nvSpPr>
        <p:spPr bwMode="auto">
          <a:xfrm rot="1121334">
            <a:off x="5186363" y="2806700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4353" name="Text Box 92"/>
          <p:cNvSpPr txBox="1">
            <a:spLocks noChangeArrowheads="1"/>
          </p:cNvSpPr>
          <p:nvPr/>
        </p:nvSpPr>
        <p:spPr bwMode="auto">
          <a:xfrm rot="-960000">
            <a:off x="5238750" y="2216150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4354" name="AutoShape 96"/>
          <p:cNvSpPr>
            <a:spLocks noChangeArrowheads="1"/>
          </p:cNvSpPr>
          <p:nvPr/>
        </p:nvSpPr>
        <p:spPr bwMode="auto">
          <a:xfrm>
            <a:off x="4149725" y="2397125"/>
            <a:ext cx="841375" cy="406400"/>
          </a:xfrm>
          <a:prstGeom prst="rightArrow">
            <a:avLst>
              <a:gd name="adj1" fmla="val 50000"/>
              <a:gd name="adj2" fmla="val 51758"/>
            </a:avLst>
          </a:prstGeom>
          <a:solidFill>
            <a:srgbClr val="FF8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  <p:sp>
        <p:nvSpPr>
          <p:cNvPr id="54355" name="Freeform 101"/>
          <p:cNvSpPr>
            <a:spLocks/>
          </p:cNvSpPr>
          <p:nvPr/>
        </p:nvSpPr>
        <p:spPr bwMode="auto">
          <a:xfrm>
            <a:off x="1320800" y="5121275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6" name="Freeform 102"/>
          <p:cNvSpPr>
            <a:spLocks/>
          </p:cNvSpPr>
          <p:nvPr/>
        </p:nvSpPr>
        <p:spPr bwMode="auto">
          <a:xfrm>
            <a:off x="13208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7" name="Line 114"/>
          <p:cNvSpPr>
            <a:spLocks noChangeShapeType="1"/>
          </p:cNvSpPr>
          <p:nvPr/>
        </p:nvSpPr>
        <p:spPr bwMode="auto">
          <a:xfrm flipH="1">
            <a:off x="1019175" y="62103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15"/>
          <p:cNvSpPr>
            <a:spLocks noChangeShapeType="1"/>
          </p:cNvSpPr>
          <p:nvPr/>
        </p:nvSpPr>
        <p:spPr bwMode="auto">
          <a:xfrm flipH="1">
            <a:off x="1025525" y="538162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Freeform 136"/>
          <p:cNvSpPr>
            <a:spLocks/>
          </p:cNvSpPr>
          <p:nvPr/>
        </p:nvSpPr>
        <p:spPr bwMode="auto">
          <a:xfrm>
            <a:off x="4064000" y="512603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0" name="Freeform 137"/>
          <p:cNvSpPr>
            <a:spLocks/>
          </p:cNvSpPr>
          <p:nvPr/>
        </p:nvSpPr>
        <p:spPr bwMode="auto">
          <a:xfrm>
            <a:off x="40640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1" name="Line 142"/>
          <p:cNvSpPr>
            <a:spLocks noChangeShapeType="1"/>
          </p:cNvSpPr>
          <p:nvPr/>
        </p:nvSpPr>
        <p:spPr bwMode="auto">
          <a:xfrm flipH="1">
            <a:off x="4156075" y="61976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2" name="Line 143"/>
          <p:cNvSpPr>
            <a:spLocks noChangeShapeType="1"/>
          </p:cNvSpPr>
          <p:nvPr/>
        </p:nvSpPr>
        <p:spPr bwMode="auto">
          <a:xfrm flipH="1">
            <a:off x="4162425" y="537368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3" name="Group 182"/>
          <p:cNvGrpSpPr>
            <a:grpSpLocks/>
          </p:cNvGrpSpPr>
          <p:nvPr/>
        </p:nvGrpSpPr>
        <p:grpSpPr bwMode="auto">
          <a:xfrm>
            <a:off x="2889250" y="5049838"/>
            <a:ext cx="661988" cy="185737"/>
            <a:chOff x="231" y="3428"/>
            <a:chExt cx="758" cy="188"/>
          </a:xfrm>
        </p:grpSpPr>
        <p:sp>
          <p:nvSpPr>
            <p:cNvPr id="54410" name="Rectangle 177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1" name="Rectangle 178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2" name="Rectangle 179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3" name="Rectangle 180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4" name="Group 183"/>
          <p:cNvGrpSpPr>
            <a:grpSpLocks/>
          </p:cNvGrpSpPr>
          <p:nvPr/>
        </p:nvGrpSpPr>
        <p:grpSpPr bwMode="auto">
          <a:xfrm>
            <a:off x="2016125" y="5924550"/>
            <a:ext cx="661988" cy="185738"/>
            <a:chOff x="231" y="3428"/>
            <a:chExt cx="758" cy="188"/>
          </a:xfrm>
        </p:grpSpPr>
        <p:sp>
          <p:nvSpPr>
            <p:cNvPr id="54406" name="Rectangle 18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7" name="Rectangle 18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8" name="Rectangle 18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9" name="Rectangle 18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5" name="Group 188"/>
          <p:cNvGrpSpPr>
            <a:grpSpLocks/>
          </p:cNvGrpSpPr>
          <p:nvPr/>
        </p:nvGrpSpPr>
        <p:grpSpPr bwMode="auto">
          <a:xfrm rot="981902">
            <a:off x="1893888" y="5353050"/>
            <a:ext cx="661987" cy="185738"/>
            <a:chOff x="231" y="3428"/>
            <a:chExt cx="758" cy="188"/>
          </a:xfrm>
        </p:grpSpPr>
        <p:sp>
          <p:nvSpPr>
            <p:cNvPr id="54402" name="Rectangle 189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3" name="Rectangle 190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4" name="Rectangle 191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5" name="Rectangle 192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6" name="Group 193"/>
          <p:cNvGrpSpPr>
            <a:grpSpLocks/>
          </p:cNvGrpSpPr>
          <p:nvPr/>
        </p:nvGrpSpPr>
        <p:grpSpPr bwMode="auto">
          <a:xfrm rot="-995992">
            <a:off x="3063875" y="5345113"/>
            <a:ext cx="661988" cy="185737"/>
            <a:chOff x="231" y="3428"/>
            <a:chExt cx="758" cy="188"/>
          </a:xfrm>
        </p:grpSpPr>
        <p:sp>
          <p:nvSpPr>
            <p:cNvPr id="54398" name="Rectangle 19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99" name="Rectangle 19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0" name="Rectangle 19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1" name="Rectangle 19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67" name="Line 198"/>
          <p:cNvSpPr>
            <a:spLocks noChangeShapeType="1"/>
          </p:cNvSpPr>
          <p:nvPr/>
        </p:nvSpPr>
        <p:spPr bwMode="auto">
          <a:xfrm>
            <a:off x="1708150" y="512921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9"/>
          <p:cNvSpPr>
            <a:spLocks noChangeShapeType="1"/>
          </p:cNvSpPr>
          <p:nvPr/>
        </p:nvSpPr>
        <p:spPr bwMode="auto">
          <a:xfrm>
            <a:off x="2673350" y="601186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200"/>
          <p:cNvSpPr>
            <a:spLocks noChangeShapeType="1"/>
          </p:cNvSpPr>
          <p:nvPr/>
        </p:nvSpPr>
        <p:spPr bwMode="auto">
          <a:xfrm>
            <a:off x="3562350" y="5127625"/>
            <a:ext cx="377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201"/>
          <p:cNvSpPr>
            <a:spLocks noChangeShapeType="1"/>
          </p:cNvSpPr>
          <p:nvPr/>
        </p:nvSpPr>
        <p:spPr bwMode="auto">
          <a:xfrm rot="1140000" flipV="1">
            <a:off x="1612900" y="5283200"/>
            <a:ext cx="287338" cy="15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202"/>
          <p:cNvSpPr>
            <a:spLocks noChangeShapeType="1"/>
          </p:cNvSpPr>
          <p:nvPr/>
        </p:nvSpPr>
        <p:spPr bwMode="auto">
          <a:xfrm rot="1140000" flipV="1">
            <a:off x="2520950" y="5670550"/>
            <a:ext cx="1350963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3"/>
          <p:cNvSpPr>
            <a:spLocks noChangeShapeType="1"/>
          </p:cNvSpPr>
          <p:nvPr/>
        </p:nvSpPr>
        <p:spPr bwMode="auto">
          <a:xfrm rot="-1320000">
            <a:off x="1595438" y="5702300"/>
            <a:ext cx="1520825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5"/>
          <p:cNvSpPr>
            <a:spLocks noChangeShapeType="1"/>
          </p:cNvSpPr>
          <p:nvPr/>
        </p:nvSpPr>
        <p:spPr bwMode="auto">
          <a:xfrm rot="-1320000">
            <a:off x="3687763" y="5262563"/>
            <a:ext cx="355600" cy="22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6"/>
          <p:cNvSpPr>
            <a:spLocks noChangeShapeType="1"/>
          </p:cNvSpPr>
          <p:nvPr/>
        </p:nvSpPr>
        <p:spPr bwMode="auto">
          <a:xfrm>
            <a:off x="1731963" y="6016625"/>
            <a:ext cx="277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Line 207"/>
          <p:cNvSpPr>
            <a:spLocks noChangeShapeType="1"/>
          </p:cNvSpPr>
          <p:nvPr/>
        </p:nvSpPr>
        <p:spPr bwMode="auto">
          <a:xfrm>
            <a:off x="249238" y="3430588"/>
            <a:ext cx="8750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6" name="Line 208"/>
          <p:cNvSpPr>
            <a:spLocks noChangeShapeType="1"/>
          </p:cNvSpPr>
          <p:nvPr/>
        </p:nvSpPr>
        <p:spPr bwMode="auto">
          <a:xfrm>
            <a:off x="4972050" y="3430588"/>
            <a:ext cx="0" cy="2886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Rectangle 209"/>
          <p:cNvSpPr>
            <a:spLocks noChangeArrowheads="1"/>
          </p:cNvSpPr>
          <p:nvPr/>
        </p:nvSpPr>
        <p:spPr bwMode="auto">
          <a:xfrm>
            <a:off x="5141913" y="3475038"/>
            <a:ext cx="3365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ja-JP" altLang="en-US" sz="2000" b="1"/>
              <a:t>‘</a:t>
            </a:r>
            <a:r>
              <a:rPr lang="en-US" sz="2000" b="1"/>
              <a:t>LOS_AWGN</a:t>
            </a:r>
            <a:r>
              <a:rPr lang="ja-JP" altLang="en-US" sz="2000" b="1"/>
              <a:t>’</a:t>
            </a:r>
            <a:endParaRPr lang="en-US" sz="2000" b="1"/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Line-of-sight path loss in AWGN channel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For debugging only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sp>
        <p:nvSpPr>
          <p:cNvPr id="54378" name="Text Box 31"/>
          <p:cNvSpPr txBox="1">
            <a:spLocks noChangeArrowheads="1"/>
          </p:cNvSpPr>
          <p:nvPr/>
        </p:nvSpPr>
        <p:spPr bwMode="auto">
          <a:xfrm>
            <a:off x="1706563" y="1689100"/>
            <a:ext cx="2401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Correlated Time-Frequency Channel Samples</a:t>
            </a:r>
            <a:endParaRPr lang="en-US" sz="1200" b="1">
              <a:latin typeface="Symbol" charset="0"/>
            </a:endParaRPr>
          </a:p>
        </p:txBody>
      </p:sp>
      <p:sp>
        <p:nvSpPr>
          <p:cNvPr id="54379" name="Text Box 31"/>
          <p:cNvSpPr txBox="1">
            <a:spLocks noChangeArrowheads="1"/>
          </p:cNvSpPr>
          <p:nvPr/>
        </p:nvSpPr>
        <p:spPr bwMode="auto">
          <a:xfrm>
            <a:off x="5449888" y="1682750"/>
            <a:ext cx="149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Delay-Doppler Channel Taps</a:t>
            </a:r>
            <a:endParaRPr lang="en-US" sz="1200" b="1">
              <a:latin typeface="Symbol" charset="0"/>
            </a:endParaRPr>
          </a:p>
        </p:txBody>
      </p:sp>
      <p:sp>
        <p:nvSpPr>
          <p:cNvPr id="54380" name="Text Box 31"/>
          <p:cNvSpPr txBox="1">
            <a:spLocks noChangeArrowheads="1"/>
          </p:cNvSpPr>
          <p:nvPr/>
        </p:nvSpPr>
        <p:spPr bwMode="auto">
          <a:xfrm>
            <a:off x="3646488" y="5387975"/>
            <a:ext cx="1303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Time-Varying Filters</a:t>
            </a:r>
            <a:endParaRPr lang="en-US" sz="1200" b="1">
              <a:latin typeface="Symbol" charset="0"/>
            </a:endParaRPr>
          </a:p>
        </p:txBody>
      </p:sp>
      <p:sp>
        <p:nvSpPr>
          <p:cNvPr id="54381" name="Freeform 101"/>
          <p:cNvSpPr>
            <a:spLocks/>
          </p:cNvSpPr>
          <p:nvPr/>
        </p:nvSpPr>
        <p:spPr bwMode="auto">
          <a:xfrm>
            <a:off x="5378450" y="5124450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2" name="Freeform 102"/>
          <p:cNvSpPr>
            <a:spLocks/>
          </p:cNvSpPr>
          <p:nvPr/>
        </p:nvSpPr>
        <p:spPr bwMode="auto">
          <a:xfrm>
            <a:off x="53784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3" name="Line 114"/>
          <p:cNvSpPr>
            <a:spLocks noChangeShapeType="1"/>
          </p:cNvSpPr>
          <p:nvPr/>
        </p:nvSpPr>
        <p:spPr bwMode="auto">
          <a:xfrm flipH="1">
            <a:off x="5076825" y="62134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115"/>
          <p:cNvSpPr>
            <a:spLocks noChangeShapeType="1"/>
          </p:cNvSpPr>
          <p:nvPr/>
        </p:nvSpPr>
        <p:spPr bwMode="auto">
          <a:xfrm flipH="1">
            <a:off x="5083175" y="53848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Freeform 136"/>
          <p:cNvSpPr>
            <a:spLocks/>
          </p:cNvSpPr>
          <p:nvPr/>
        </p:nvSpPr>
        <p:spPr bwMode="auto">
          <a:xfrm>
            <a:off x="8121650" y="51292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6" name="Freeform 137"/>
          <p:cNvSpPr>
            <a:spLocks/>
          </p:cNvSpPr>
          <p:nvPr/>
        </p:nvSpPr>
        <p:spPr bwMode="auto">
          <a:xfrm>
            <a:off x="81216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7" name="Line 142"/>
          <p:cNvSpPr>
            <a:spLocks noChangeShapeType="1"/>
          </p:cNvSpPr>
          <p:nvPr/>
        </p:nvSpPr>
        <p:spPr bwMode="auto">
          <a:xfrm flipH="1">
            <a:off x="8213725" y="62007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143"/>
          <p:cNvSpPr>
            <a:spLocks noChangeShapeType="1"/>
          </p:cNvSpPr>
          <p:nvPr/>
        </p:nvSpPr>
        <p:spPr bwMode="auto">
          <a:xfrm flipH="1">
            <a:off x="8220075" y="5376863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199"/>
          <p:cNvSpPr>
            <a:spLocks noChangeShapeType="1"/>
          </p:cNvSpPr>
          <p:nvPr/>
        </p:nvSpPr>
        <p:spPr bwMode="auto">
          <a:xfrm>
            <a:off x="5889625" y="6111875"/>
            <a:ext cx="19764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00"/>
          <p:cNvSpPr>
            <a:spLocks noChangeShapeType="1"/>
          </p:cNvSpPr>
          <p:nvPr/>
        </p:nvSpPr>
        <p:spPr bwMode="auto">
          <a:xfrm>
            <a:off x="5732463" y="5130800"/>
            <a:ext cx="2265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Line 202"/>
          <p:cNvSpPr>
            <a:spLocks noChangeShapeType="1"/>
          </p:cNvSpPr>
          <p:nvPr/>
        </p:nvSpPr>
        <p:spPr bwMode="auto">
          <a:xfrm rot="1140000" flipV="1">
            <a:off x="5657850" y="5519738"/>
            <a:ext cx="2292350" cy="11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2" name="Line 205"/>
          <p:cNvSpPr>
            <a:spLocks noChangeShapeType="1"/>
          </p:cNvSpPr>
          <p:nvPr/>
        </p:nvSpPr>
        <p:spPr bwMode="auto">
          <a:xfrm rot="-1320000">
            <a:off x="5780088" y="5592763"/>
            <a:ext cx="2384425" cy="77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3" name="Text Box 31"/>
          <p:cNvSpPr txBox="1">
            <a:spLocks noChangeArrowheads="1"/>
          </p:cNvSpPr>
          <p:nvPr/>
        </p:nvSpPr>
        <p:spPr bwMode="auto">
          <a:xfrm>
            <a:off x="7667625" y="5476875"/>
            <a:ext cx="1303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Time-Invariant</a:t>
            </a:r>
            <a:endParaRPr lang="en-US" sz="1200" b="1">
              <a:latin typeface="Symbol" charset="0"/>
            </a:endParaRPr>
          </a:p>
        </p:txBody>
      </p:sp>
      <p:sp>
        <p:nvSpPr>
          <p:cNvPr id="54394" name="Rectangle 161"/>
          <p:cNvSpPr>
            <a:spLocks noChangeArrowheads="1"/>
          </p:cNvSpPr>
          <p:nvPr/>
        </p:nvSpPr>
        <p:spPr bwMode="auto">
          <a:xfrm rot="-9780000">
            <a:off x="6470650" y="5407025"/>
            <a:ext cx="192088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Rectangle 162"/>
          <p:cNvSpPr>
            <a:spLocks noChangeArrowheads="1"/>
          </p:cNvSpPr>
          <p:nvPr/>
        </p:nvSpPr>
        <p:spPr bwMode="auto">
          <a:xfrm>
            <a:off x="6719888" y="5038725"/>
            <a:ext cx="192087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Rectangle 163"/>
          <p:cNvSpPr>
            <a:spLocks noChangeArrowheads="1"/>
          </p:cNvSpPr>
          <p:nvPr/>
        </p:nvSpPr>
        <p:spPr bwMode="auto">
          <a:xfrm rot="3840000">
            <a:off x="6430169" y="5691982"/>
            <a:ext cx="190500" cy="18891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Rectangle 164"/>
          <p:cNvSpPr>
            <a:spLocks noChangeArrowheads="1"/>
          </p:cNvSpPr>
          <p:nvPr/>
        </p:nvSpPr>
        <p:spPr bwMode="auto">
          <a:xfrm>
            <a:off x="6780213" y="6007100"/>
            <a:ext cx="192087" cy="1873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05700" cy="76200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channel model option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6363" y="1657350"/>
            <a:ext cx="71247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 channel model was developed at Lincoln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Correlates signals over space, time, and frequency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The STFCS channel tensor is four dimensional: 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			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R   receive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T   transmit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D   Doppler taps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L   lag taps</a:t>
            </a:r>
          </a:p>
        </p:txBody>
      </p:sp>
      <p:sp>
        <p:nvSpPr>
          <p:cNvPr id="542724" name="AutoShape 4"/>
          <p:cNvSpPr>
            <a:spLocks noChangeArrowheads="1"/>
          </p:cNvSpPr>
          <p:nvPr/>
        </p:nvSpPr>
        <p:spPr bwMode="auto">
          <a:xfrm>
            <a:off x="3675063" y="1109663"/>
            <a:ext cx="1296987" cy="108902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Space-Time-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Frequency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Selective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MIMO Channel</a:t>
            </a:r>
          </a:p>
        </p:txBody>
      </p:sp>
      <p:cxnSp>
        <p:nvCxnSpPr>
          <p:cNvPr id="542725" name="AutoShape 5"/>
          <p:cNvCxnSpPr>
            <a:cxnSpLocks noChangeShapeType="1"/>
            <a:endCxn id="542724" idx="1"/>
          </p:cNvCxnSpPr>
          <p:nvPr/>
        </p:nvCxnSpPr>
        <p:spPr bwMode="auto">
          <a:xfrm>
            <a:off x="3222625" y="1654175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2726" name="AutoShape 6"/>
          <p:cNvCxnSpPr>
            <a:cxnSpLocks noChangeShapeType="1"/>
            <a:stCxn id="542724" idx="3"/>
          </p:cNvCxnSpPr>
          <p:nvPr/>
        </p:nvCxnSpPr>
        <p:spPr bwMode="auto">
          <a:xfrm flipV="1">
            <a:off x="4986338" y="1644650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870075" y="1333500"/>
          <a:ext cx="1239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2" name="Equation" r:id="rId4" imgW="495300" imgH="228600" progId="Equation.3">
                  <p:embed/>
                </p:oleObj>
              </mc:Choice>
              <mc:Fallback>
                <p:oleObj name="Equation" r:id="rId4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333500"/>
                        <a:ext cx="12398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5491163" y="1470025"/>
          <a:ext cx="3508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3" name="Equation" r:id="rId6" imgW="139700" imgH="127000" progId="Equation.3">
                  <p:embed/>
                </p:oleObj>
              </mc:Choice>
              <mc:Fallback>
                <p:oleObj name="Equation" r:id="rId6" imgW="1397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1470025"/>
                        <a:ext cx="3508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Rectangle 4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SISO Channel with Doppler and Multipath</a:t>
            </a:r>
          </a:p>
        </p:txBody>
      </p:sp>
      <p:sp>
        <p:nvSpPr>
          <p:cNvPr id="5837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Rectangle 8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Freeform 9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Rectangle 10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84" name="Rectangle 11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85" name="Rectangle 12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86" name="Rectangle 13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58387" name="Rectangle 14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88" name="Freeform 15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Freeform 16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0" name="Rectangle 17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Freeform 18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Rectangle 19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93" name="Rectangle 20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94" name="Rectangle 21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95" name="Rectangle 22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58396" name="Rectangle 23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97" name="Freeform 24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8" name="Freeform 25"/>
          <p:cNvSpPr>
            <a:spLocks/>
          </p:cNvSpPr>
          <p:nvPr/>
        </p:nvSpPr>
        <p:spPr bwMode="auto">
          <a:xfrm>
            <a:off x="7600950" y="2835275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9" name="Freeform 26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Rectangle 27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Freeform 28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2" name="Rectangle 29"/>
          <p:cNvSpPr>
            <a:spLocks noChangeArrowheads="1"/>
          </p:cNvSpPr>
          <p:nvPr/>
        </p:nvSpPr>
        <p:spPr bwMode="auto">
          <a:xfrm>
            <a:off x="6724650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03" name="Rectangle 30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404" name="Rectangle 31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58405" name="Rectangle 32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406" name="Rectangle 33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407" name="Freeform 34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8" name="Freeform 35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9" name="Freeform 36"/>
          <p:cNvSpPr>
            <a:spLocks/>
          </p:cNvSpPr>
          <p:nvPr/>
        </p:nvSpPr>
        <p:spPr bwMode="auto">
          <a:xfrm>
            <a:off x="7075488" y="4475163"/>
            <a:ext cx="420687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0" name="Freeform 37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1" name="Freeform 38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2" name="Freeform 39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Freeform 40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Freeform 41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Freeform 42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Freeform 43"/>
          <p:cNvSpPr>
            <a:spLocks/>
          </p:cNvSpPr>
          <p:nvPr/>
        </p:nvSpPr>
        <p:spPr bwMode="auto">
          <a:xfrm>
            <a:off x="7400925" y="4851400"/>
            <a:ext cx="217488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Freeform 44"/>
          <p:cNvSpPr>
            <a:spLocks/>
          </p:cNvSpPr>
          <p:nvPr/>
        </p:nvSpPr>
        <p:spPr bwMode="auto">
          <a:xfrm>
            <a:off x="7531100" y="5038725"/>
            <a:ext cx="144463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8" name="Rectangle 45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19" name="Rectangle 46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58420" name="Rectangle 47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1" name="Rectangle 48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58422" name="Rectangle 49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3" name="Rectangle 50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24" name="Rectangle 51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58425" name="Rectangle 52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26" name="Rectangle 53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58427" name="Rectangle 54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8" name="Rectangle 55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9" name="Rectangle 56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30" name="Rectangle 57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58431" name="Rectangle 58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58432" name="Rectangle 59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58433" name="Rectangle 60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34" name="Rectangle 61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58435" name="Rectangle 62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6" name="Rectangle 63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58437" name="Rectangle 64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8" name="Rectangle 65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58439" name="Rectangle 66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58440" name="Rectangle 67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1" name="Rectangle 68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58442" name="Rectangle 69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3" name="Rectangle 70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58444" name="Rectangle 71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58445" name="Rectangle 72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58446" name="Rectangle 73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58447" name="Rectangle 74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8" name="Rectangle 75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9" name="Freeform 76"/>
          <p:cNvSpPr>
            <a:spLocks/>
          </p:cNvSpPr>
          <p:nvPr/>
        </p:nvSpPr>
        <p:spPr bwMode="auto">
          <a:xfrm>
            <a:off x="7061200" y="436721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0" name="Freeform 77"/>
          <p:cNvSpPr>
            <a:spLocks/>
          </p:cNvSpPr>
          <p:nvPr/>
        </p:nvSpPr>
        <p:spPr bwMode="auto">
          <a:xfrm>
            <a:off x="7581900" y="4243388"/>
            <a:ext cx="1330325" cy="374650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1" name="Freeform 78"/>
          <p:cNvSpPr>
            <a:spLocks/>
          </p:cNvSpPr>
          <p:nvPr/>
        </p:nvSpPr>
        <p:spPr bwMode="auto">
          <a:xfrm>
            <a:off x="7488238" y="454025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2" name="Freeform 79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3" name="Rectangle 8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output</a:t>
            </a:r>
          </a:p>
        </p:txBody>
      </p:sp>
      <p:sp>
        <p:nvSpPr>
          <p:cNvPr id="58454" name="Text Box 8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58455" name="AutoShape 82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SISO Channel</a:t>
            </a:r>
          </a:p>
        </p:txBody>
      </p:sp>
      <p:cxnSp>
        <p:nvCxnSpPr>
          <p:cNvPr id="58456" name="AutoShape 83"/>
          <p:cNvCxnSpPr>
            <a:cxnSpLocks noChangeShapeType="1"/>
            <a:endCxn id="58455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457" name="AutoShape 84"/>
          <p:cNvCxnSpPr>
            <a:cxnSpLocks noChangeShapeType="1"/>
            <a:stCxn id="58455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8458" name="Oval 85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Oval 86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0" name="Text Box 87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1" name="Text Box 88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2" name="Oval 89"/>
          <p:cNvSpPr>
            <a:spLocks noChangeArrowheads="1"/>
          </p:cNvSpPr>
          <p:nvPr/>
        </p:nvSpPr>
        <p:spPr bwMode="auto">
          <a:xfrm>
            <a:off x="7089775" y="4486275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Text Box 90"/>
          <p:cNvSpPr txBox="1">
            <a:spLocks noChangeArrowheads="1"/>
          </p:cNvSpPr>
          <p:nvPr/>
        </p:nvSpPr>
        <p:spPr bwMode="auto">
          <a:xfrm>
            <a:off x="7108825" y="446087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58464" name="Rectangle 91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5" name="Rectangle 92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66" name="Rectangle 93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67" name="Rectangle 94"/>
          <p:cNvSpPr>
            <a:spLocks noChangeArrowheads="1"/>
          </p:cNvSpPr>
          <p:nvPr/>
        </p:nvSpPr>
        <p:spPr bwMode="auto">
          <a:xfrm>
            <a:off x="250825" y="1565275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468" name="Rectangle 95"/>
          <p:cNvSpPr>
            <a:spLocks noChangeArrowheads="1"/>
          </p:cNvSpPr>
          <p:nvPr/>
        </p:nvSpPr>
        <p:spPr bwMode="auto">
          <a:xfrm>
            <a:off x="26066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9" name="Rectangle 96"/>
          <p:cNvSpPr>
            <a:spLocks noChangeArrowheads="1"/>
          </p:cNvSpPr>
          <p:nvPr/>
        </p:nvSpPr>
        <p:spPr bwMode="auto">
          <a:xfrm>
            <a:off x="24034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70" name="Rectangle 97"/>
          <p:cNvSpPr>
            <a:spLocks noChangeArrowheads="1"/>
          </p:cNvSpPr>
          <p:nvPr/>
        </p:nvSpPr>
        <p:spPr bwMode="auto">
          <a:xfrm>
            <a:off x="2476500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71" name="Rectangle 98"/>
          <p:cNvSpPr>
            <a:spLocks noChangeArrowheads="1"/>
          </p:cNvSpPr>
          <p:nvPr/>
        </p:nvSpPr>
        <p:spPr bwMode="auto">
          <a:xfrm>
            <a:off x="2282825" y="15287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472" name="Text Box 99"/>
          <p:cNvSpPr txBox="1">
            <a:spLocks noChangeArrowheads="1"/>
          </p:cNvSpPr>
          <p:nvPr/>
        </p:nvSpPr>
        <p:spPr bwMode="auto">
          <a:xfrm>
            <a:off x="3059113" y="3398838"/>
            <a:ext cx="633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(1 x L)</a:t>
            </a:r>
          </a:p>
        </p:txBody>
      </p:sp>
      <p:sp>
        <p:nvSpPr>
          <p:cNvPr id="58473" name="Text Box 100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58474" name="Text Box 101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3686175" y="3633788"/>
          <a:ext cx="4921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2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633788"/>
                        <a:ext cx="4921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7388225" y="3686175"/>
          <a:ext cx="6492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3" name="Equation" r:id="rId6" imgW="419100" imgH="203200" progId="Equation.3">
                  <p:embed/>
                </p:oleObj>
              </mc:Choice>
              <mc:Fallback>
                <p:oleObj name="Equation" r:id="rId6" imgW="419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5" y="3686175"/>
                        <a:ext cx="6492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5" name="Text Box 104"/>
          <p:cNvSpPr txBox="1">
            <a:spLocks noChangeArrowheads="1"/>
          </p:cNvSpPr>
          <p:nvPr/>
        </p:nvSpPr>
        <p:spPr bwMode="auto">
          <a:xfrm>
            <a:off x="2855913" y="3124200"/>
            <a:ext cx="1057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Scalar Filter</a:t>
            </a:r>
          </a:p>
        </p:txBody>
      </p:sp>
      <p:sp>
        <p:nvSpPr>
          <p:cNvPr id="58476" name="Text Box 105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58477" name="AutoShape 106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8" name="Line 107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9" name="Line 108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0" name="Line 109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1" name="Line 110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Oval 111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Line 112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Oval 113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Line 114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Line 115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Oval 116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Oval 117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9" name="Oval 118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0" name="Oval 119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1" name="Oval 120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2" name="Text Box 121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8493" name="Text Box 122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8494" name="Line 123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5" name="Line 124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6" name="Oval 125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7" name="Oval 126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8" name="Oval 127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9" name="Oval 128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0" name="Oval 129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1" name="Oval 130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2" name="Oval 131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3" name="Oval 132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4" name="Oval 133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5" name="Oval 134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6" name="Oval 135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7" name="Oval 136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8" name="Oval 137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9" name="Oval 138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0" name="Oval 139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1" name="Oval 140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2" name="Oval 141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3" name="Oval 142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4" name="Text Box 143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8515" name="Text Box 144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8516" name="Line 145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7" name="Oval 146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8" name="Freeform 147"/>
          <p:cNvSpPr>
            <a:spLocks/>
          </p:cNvSpPr>
          <p:nvPr/>
        </p:nvSpPr>
        <p:spPr bwMode="auto">
          <a:xfrm>
            <a:off x="4144963" y="2905125"/>
            <a:ext cx="996950" cy="715963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19" name="Freeform 148"/>
          <p:cNvSpPr>
            <a:spLocks/>
          </p:cNvSpPr>
          <p:nvPr/>
        </p:nvSpPr>
        <p:spPr bwMode="auto">
          <a:xfrm>
            <a:off x="4135438" y="2914650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0" name="Freeform 149"/>
          <p:cNvSpPr>
            <a:spLocks/>
          </p:cNvSpPr>
          <p:nvPr/>
        </p:nvSpPr>
        <p:spPr bwMode="auto">
          <a:xfrm>
            <a:off x="4129088" y="2898775"/>
            <a:ext cx="1012825" cy="731838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1" name="Freeform 150"/>
          <p:cNvSpPr>
            <a:spLocks/>
          </p:cNvSpPr>
          <p:nvPr/>
        </p:nvSpPr>
        <p:spPr bwMode="auto">
          <a:xfrm>
            <a:off x="4129088" y="2898775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2" name="Rectangle 151"/>
          <p:cNvSpPr>
            <a:spLocks noChangeArrowheads="1"/>
          </p:cNvSpPr>
          <p:nvPr/>
        </p:nvSpPr>
        <p:spPr bwMode="auto">
          <a:xfrm>
            <a:off x="4859338" y="3630613"/>
            <a:ext cx="282575" cy="284162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3" name="Freeform 152"/>
          <p:cNvSpPr>
            <a:spLocks/>
          </p:cNvSpPr>
          <p:nvPr/>
        </p:nvSpPr>
        <p:spPr bwMode="auto">
          <a:xfrm>
            <a:off x="4859338" y="3630613"/>
            <a:ext cx="282575" cy="284162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4" name="Line 153"/>
          <p:cNvSpPr>
            <a:spLocks noChangeShapeType="1"/>
          </p:cNvSpPr>
          <p:nvPr/>
        </p:nvSpPr>
        <p:spPr bwMode="auto">
          <a:xfrm>
            <a:off x="4619625" y="34004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5" name="Line 154"/>
          <p:cNvSpPr>
            <a:spLocks noChangeShapeType="1"/>
          </p:cNvSpPr>
          <p:nvPr/>
        </p:nvSpPr>
        <p:spPr bwMode="auto">
          <a:xfrm>
            <a:off x="4373563" y="3144838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6" name="Line 155"/>
          <p:cNvSpPr>
            <a:spLocks noChangeShapeType="1"/>
          </p:cNvSpPr>
          <p:nvPr/>
        </p:nvSpPr>
        <p:spPr bwMode="auto">
          <a:xfrm>
            <a:off x="4621213" y="34020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7" name="Line 156"/>
          <p:cNvSpPr>
            <a:spLocks noChangeShapeType="1"/>
          </p:cNvSpPr>
          <p:nvPr/>
        </p:nvSpPr>
        <p:spPr bwMode="auto">
          <a:xfrm>
            <a:off x="4378325" y="316706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8" name="Freeform 157"/>
          <p:cNvSpPr>
            <a:spLocks/>
          </p:cNvSpPr>
          <p:nvPr/>
        </p:nvSpPr>
        <p:spPr bwMode="auto">
          <a:xfrm>
            <a:off x="5680075" y="292893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9" name="Freeform 158"/>
          <p:cNvSpPr>
            <a:spLocks/>
          </p:cNvSpPr>
          <p:nvPr/>
        </p:nvSpPr>
        <p:spPr bwMode="auto">
          <a:xfrm>
            <a:off x="5670550" y="2938463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0" name="Freeform 159"/>
          <p:cNvSpPr>
            <a:spLocks/>
          </p:cNvSpPr>
          <p:nvPr/>
        </p:nvSpPr>
        <p:spPr bwMode="auto">
          <a:xfrm>
            <a:off x="5664200" y="2922588"/>
            <a:ext cx="1012825" cy="731837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1" name="Freeform 160"/>
          <p:cNvSpPr>
            <a:spLocks/>
          </p:cNvSpPr>
          <p:nvPr/>
        </p:nvSpPr>
        <p:spPr bwMode="auto">
          <a:xfrm>
            <a:off x="5664200" y="2922588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2" name="Rectangle 161"/>
          <p:cNvSpPr>
            <a:spLocks noChangeArrowheads="1"/>
          </p:cNvSpPr>
          <p:nvPr/>
        </p:nvSpPr>
        <p:spPr bwMode="auto">
          <a:xfrm>
            <a:off x="6394450" y="3654425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3" name="Freeform 162"/>
          <p:cNvSpPr>
            <a:spLocks/>
          </p:cNvSpPr>
          <p:nvPr/>
        </p:nvSpPr>
        <p:spPr bwMode="auto">
          <a:xfrm>
            <a:off x="6394450" y="3654425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4" name="Line 163"/>
          <p:cNvSpPr>
            <a:spLocks noChangeShapeType="1"/>
          </p:cNvSpPr>
          <p:nvPr/>
        </p:nvSpPr>
        <p:spPr bwMode="auto">
          <a:xfrm>
            <a:off x="6154738" y="3424238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5" name="Line 164"/>
          <p:cNvSpPr>
            <a:spLocks noChangeShapeType="1"/>
          </p:cNvSpPr>
          <p:nvPr/>
        </p:nvSpPr>
        <p:spPr bwMode="auto">
          <a:xfrm>
            <a:off x="5908675" y="3168650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6" name="Line 165"/>
          <p:cNvSpPr>
            <a:spLocks noChangeShapeType="1"/>
          </p:cNvSpPr>
          <p:nvPr/>
        </p:nvSpPr>
        <p:spPr bwMode="auto">
          <a:xfrm>
            <a:off x="6156325" y="3425825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7" name="Line 166"/>
          <p:cNvSpPr>
            <a:spLocks noChangeShapeType="1"/>
          </p:cNvSpPr>
          <p:nvPr/>
        </p:nvSpPr>
        <p:spPr bwMode="auto">
          <a:xfrm>
            <a:off x="5913438" y="319087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8" name="Freeform 167"/>
          <p:cNvSpPr>
            <a:spLocks/>
          </p:cNvSpPr>
          <p:nvPr/>
        </p:nvSpPr>
        <p:spPr bwMode="auto">
          <a:xfrm>
            <a:off x="7732713" y="299878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9" name="Freeform 168"/>
          <p:cNvSpPr>
            <a:spLocks/>
          </p:cNvSpPr>
          <p:nvPr/>
        </p:nvSpPr>
        <p:spPr bwMode="auto">
          <a:xfrm>
            <a:off x="7715250" y="2982913"/>
            <a:ext cx="996950" cy="731837"/>
          </a:xfrm>
          <a:custGeom>
            <a:avLst/>
            <a:gdLst>
              <a:gd name="T0" fmla="*/ 2147483647 w 628"/>
              <a:gd name="T1" fmla="*/ 2147483647 h 461"/>
              <a:gd name="T2" fmla="*/ 2147483647 w 628"/>
              <a:gd name="T3" fmla="*/ 2147483647 h 461"/>
              <a:gd name="T4" fmla="*/ 0 w 628"/>
              <a:gd name="T5" fmla="*/ 0 h 461"/>
              <a:gd name="T6" fmla="*/ 2147483647 w 628"/>
              <a:gd name="T7" fmla="*/ 0 h 461"/>
              <a:gd name="T8" fmla="*/ 2147483647 w 628"/>
              <a:gd name="T9" fmla="*/ 2147483647 h 461"/>
              <a:gd name="T10" fmla="*/ 2147483647 w 62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8"/>
              <a:gd name="T19" fmla="*/ 0 h 461"/>
              <a:gd name="T20" fmla="*/ 628 w 62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8" h="461">
                <a:moveTo>
                  <a:pt x="628" y="461"/>
                </a:moveTo>
                <a:lnTo>
                  <a:pt x="450" y="461"/>
                </a:lnTo>
                <a:lnTo>
                  <a:pt x="0" y="0"/>
                </a:lnTo>
                <a:lnTo>
                  <a:pt x="178" y="0"/>
                </a:lnTo>
                <a:lnTo>
                  <a:pt x="62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0" name="Freeform 169"/>
          <p:cNvSpPr>
            <a:spLocks/>
          </p:cNvSpPr>
          <p:nvPr/>
        </p:nvSpPr>
        <p:spPr bwMode="auto">
          <a:xfrm>
            <a:off x="7732713" y="2998788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1" name="Rectangle 170"/>
          <p:cNvSpPr>
            <a:spLocks noChangeArrowheads="1"/>
          </p:cNvSpPr>
          <p:nvPr/>
        </p:nvSpPr>
        <p:spPr bwMode="auto">
          <a:xfrm>
            <a:off x="8447088" y="3714750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2" name="Freeform 171"/>
          <p:cNvSpPr>
            <a:spLocks/>
          </p:cNvSpPr>
          <p:nvPr/>
        </p:nvSpPr>
        <p:spPr bwMode="auto">
          <a:xfrm>
            <a:off x="7724775" y="2994025"/>
            <a:ext cx="714375" cy="1016000"/>
          </a:xfrm>
          <a:custGeom>
            <a:avLst/>
            <a:gdLst>
              <a:gd name="T0" fmla="*/ 0 w 450"/>
              <a:gd name="T1" fmla="*/ 2147483647 h 640"/>
              <a:gd name="T2" fmla="*/ 2147483647 w 450"/>
              <a:gd name="T3" fmla="*/ 2147483647 h 640"/>
              <a:gd name="T4" fmla="*/ 2147483647 w 450"/>
              <a:gd name="T5" fmla="*/ 2147483647 h 640"/>
              <a:gd name="T6" fmla="*/ 0 w 450"/>
              <a:gd name="T7" fmla="*/ 0 h 640"/>
              <a:gd name="T8" fmla="*/ 0 w 450"/>
              <a:gd name="T9" fmla="*/ 2147483647 h 640"/>
              <a:gd name="T10" fmla="*/ 0 w 45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"/>
              <a:gd name="T19" fmla="*/ 0 h 640"/>
              <a:gd name="T20" fmla="*/ 450 w 45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" h="640">
                <a:moveTo>
                  <a:pt x="0" y="178"/>
                </a:moveTo>
                <a:lnTo>
                  <a:pt x="450" y="640"/>
                </a:lnTo>
                <a:lnTo>
                  <a:pt x="45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3" name="Freeform 172"/>
          <p:cNvSpPr>
            <a:spLocks/>
          </p:cNvSpPr>
          <p:nvPr/>
        </p:nvSpPr>
        <p:spPr bwMode="auto">
          <a:xfrm>
            <a:off x="8429625" y="3714750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4" name="Line 173"/>
          <p:cNvSpPr>
            <a:spLocks noChangeShapeType="1"/>
          </p:cNvSpPr>
          <p:nvPr/>
        </p:nvSpPr>
        <p:spPr bwMode="auto">
          <a:xfrm>
            <a:off x="7942263" y="322421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5" name="Line 174"/>
          <p:cNvSpPr>
            <a:spLocks noChangeShapeType="1"/>
          </p:cNvSpPr>
          <p:nvPr/>
        </p:nvSpPr>
        <p:spPr bwMode="auto">
          <a:xfrm>
            <a:off x="8183563" y="3467100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6" name="Line 175"/>
          <p:cNvSpPr>
            <a:spLocks noChangeShapeType="1"/>
          </p:cNvSpPr>
          <p:nvPr/>
        </p:nvSpPr>
        <p:spPr bwMode="auto">
          <a:xfrm>
            <a:off x="7937500" y="32115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7" name="Line 176"/>
          <p:cNvSpPr>
            <a:spLocks noChangeShapeType="1"/>
          </p:cNvSpPr>
          <p:nvPr/>
        </p:nvSpPr>
        <p:spPr bwMode="auto">
          <a:xfrm>
            <a:off x="8194675" y="345916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8" name="AutoShape 177"/>
          <p:cNvSpPr>
            <a:spLocks noChangeArrowheads="1"/>
          </p:cNvSpPr>
          <p:nvPr/>
        </p:nvSpPr>
        <p:spPr bwMode="auto">
          <a:xfrm rot="5400000">
            <a:off x="7991475" y="3609975"/>
            <a:ext cx="549275" cy="250825"/>
          </a:xfrm>
          <a:prstGeom prst="parallelogram">
            <a:avLst>
              <a:gd name="adj" fmla="val 103157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49" name="AutoShape 178"/>
          <p:cNvSpPr>
            <a:spLocks noChangeArrowheads="1"/>
          </p:cNvSpPr>
          <p:nvPr/>
        </p:nvSpPr>
        <p:spPr bwMode="auto">
          <a:xfrm flipH="1">
            <a:off x="8202613" y="3432175"/>
            <a:ext cx="514350" cy="238125"/>
          </a:xfrm>
          <a:prstGeom prst="parallelogram">
            <a:avLst>
              <a:gd name="adj" fmla="val 96660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50" name="Freeform 179"/>
          <p:cNvSpPr>
            <a:spLocks/>
          </p:cNvSpPr>
          <p:nvPr/>
        </p:nvSpPr>
        <p:spPr bwMode="auto">
          <a:xfrm>
            <a:off x="8564563" y="3884613"/>
            <a:ext cx="347662" cy="374650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1" name="Freeform 180"/>
          <p:cNvSpPr>
            <a:spLocks/>
          </p:cNvSpPr>
          <p:nvPr/>
        </p:nvSpPr>
        <p:spPr bwMode="auto">
          <a:xfrm>
            <a:off x="6511925" y="3811588"/>
            <a:ext cx="630238" cy="627062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2" name="Freeform 181"/>
          <p:cNvSpPr>
            <a:spLocks/>
          </p:cNvSpPr>
          <p:nvPr/>
        </p:nvSpPr>
        <p:spPr bwMode="auto">
          <a:xfrm>
            <a:off x="5314950" y="4105275"/>
            <a:ext cx="1614488" cy="531813"/>
          </a:xfrm>
          <a:custGeom>
            <a:avLst/>
            <a:gdLst>
              <a:gd name="T0" fmla="*/ 0 w 1140"/>
              <a:gd name="T1" fmla="*/ 2147483647 h 231"/>
              <a:gd name="T2" fmla="*/ 0 w 1140"/>
              <a:gd name="T3" fmla="*/ 0 h 231"/>
              <a:gd name="T4" fmla="*/ 2147483647 w 1140"/>
              <a:gd name="T5" fmla="*/ 2147483647 h 231"/>
              <a:gd name="T6" fmla="*/ 2147483647 w 1140"/>
              <a:gd name="T7" fmla="*/ 2147483647 h 231"/>
              <a:gd name="T8" fmla="*/ 0 w 1140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0"/>
              <a:gd name="T16" fmla="*/ 0 h 231"/>
              <a:gd name="T17" fmla="*/ 1140 w 1140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0" h="231">
                <a:moveTo>
                  <a:pt x="0" y="21"/>
                </a:moveTo>
                <a:lnTo>
                  <a:pt x="0" y="0"/>
                </a:lnTo>
                <a:lnTo>
                  <a:pt x="1140" y="220"/>
                </a:lnTo>
                <a:lnTo>
                  <a:pt x="1140" y="231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3" name="Freeform 182"/>
          <p:cNvSpPr>
            <a:spLocks/>
          </p:cNvSpPr>
          <p:nvPr/>
        </p:nvSpPr>
        <p:spPr bwMode="auto">
          <a:xfrm>
            <a:off x="6884988" y="4552950"/>
            <a:ext cx="182562" cy="166688"/>
          </a:xfrm>
          <a:custGeom>
            <a:avLst/>
            <a:gdLst>
              <a:gd name="T0" fmla="*/ 2147483647 w 115"/>
              <a:gd name="T1" fmla="*/ 2147483647 h 105"/>
              <a:gd name="T2" fmla="*/ 0 w 115"/>
              <a:gd name="T3" fmla="*/ 2147483647 h 105"/>
              <a:gd name="T4" fmla="*/ 2147483647 w 115"/>
              <a:gd name="T5" fmla="*/ 2147483647 h 105"/>
              <a:gd name="T6" fmla="*/ 2147483647 w 115"/>
              <a:gd name="T7" fmla="*/ 0 h 105"/>
              <a:gd name="T8" fmla="*/ 2147483647 w 115"/>
              <a:gd name="T9" fmla="*/ 2147483647 h 1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"/>
              <a:gd name="T16" fmla="*/ 0 h 105"/>
              <a:gd name="T17" fmla="*/ 115 w 115"/>
              <a:gd name="T18" fmla="*/ 105 h 1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" h="105">
                <a:moveTo>
                  <a:pt x="115" y="73"/>
                </a:moveTo>
                <a:lnTo>
                  <a:pt x="0" y="105"/>
                </a:lnTo>
                <a:lnTo>
                  <a:pt x="21" y="52"/>
                </a:lnTo>
                <a:lnTo>
                  <a:pt x="21" y="0"/>
                </a:lnTo>
                <a:lnTo>
                  <a:pt x="115" y="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4" name="Freeform 183"/>
          <p:cNvSpPr>
            <a:spLocks/>
          </p:cNvSpPr>
          <p:nvPr/>
        </p:nvSpPr>
        <p:spPr bwMode="auto">
          <a:xfrm>
            <a:off x="4999038" y="3805238"/>
            <a:ext cx="331787" cy="333375"/>
          </a:xfrm>
          <a:custGeom>
            <a:avLst/>
            <a:gdLst>
              <a:gd name="T0" fmla="*/ 0 w 209"/>
              <a:gd name="T1" fmla="*/ 2147483647 h 210"/>
              <a:gd name="T2" fmla="*/ 2147483647 w 209"/>
              <a:gd name="T3" fmla="*/ 0 h 210"/>
              <a:gd name="T4" fmla="*/ 2147483647 w 209"/>
              <a:gd name="T5" fmla="*/ 2147483647 h 210"/>
              <a:gd name="T6" fmla="*/ 2147483647 w 209"/>
              <a:gd name="T7" fmla="*/ 2147483647 h 210"/>
              <a:gd name="T8" fmla="*/ 0 w 209"/>
              <a:gd name="T9" fmla="*/ 2147483647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"/>
              <a:gd name="T16" fmla="*/ 0 h 210"/>
              <a:gd name="T17" fmla="*/ 209 w 209"/>
              <a:gd name="T18" fmla="*/ 210 h 2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" h="210">
                <a:moveTo>
                  <a:pt x="0" y="11"/>
                </a:moveTo>
                <a:lnTo>
                  <a:pt x="10" y="0"/>
                </a:lnTo>
                <a:lnTo>
                  <a:pt x="209" y="200"/>
                </a:lnTo>
                <a:lnTo>
                  <a:pt x="199" y="210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5" name="Rectangle 184"/>
          <p:cNvSpPr>
            <a:spLocks noChangeArrowheads="1"/>
          </p:cNvSpPr>
          <p:nvPr/>
        </p:nvSpPr>
        <p:spPr bwMode="auto">
          <a:xfrm>
            <a:off x="4257675" y="1157288"/>
            <a:ext cx="809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56" name="Rectangle 185"/>
          <p:cNvSpPr>
            <a:spLocks noChangeArrowheads="1"/>
          </p:cNvSpPr>
          <p:nvPr/>
        </p:nvSpPr>
        <p:spPr bwMode="auto">
          <a:xfrm>
            <a:off x="4024313" y="1157288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57" name="Rectangle 186"/>
          <p:cNvSpPr>
            <a:spLocks noChangeArrowheads="1"/>
          </p:cNvSpPr>
          <p:nvPr/>
        </p:nvSpPr>
        <p:spPr bwMode="auto">
          <a:xfrm>
            <a:off x="4124325" y="1157288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58" name="Rectangle 187"/>
          <p:cNvSpPr>
            <a:spLocks noChangeArrowheads="1"/>
          </p:cNvSpPr>
          <p:nvPr/>
        </p:nvSpPr>
        <p:spPr bwMode="auto">
          <a:xfrm>
            <a:off x="3925888" y="1157288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559" name="Rectangle 188"/>
          <p:cNvSpPr>
            <a:spLocks noChangeArrowheads="1"/>
          </p:cNvSpPr>
          <p:nvPr/>
        </p:nvSpPr>
        <p:spPr bwMode="auto">
          <a:xfrm>
            <a:off x="79359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60" name="Rectangle 189"/>
          <p:cNvSpPr>
            <a:spLocks noChangeArrowheads="1"/>
          </p:cNvSpPr>
          <p:nvPr/>
        </p:nvSpPr>
        <p:spPr bwMode="auto">
          <a:xfrm>
            <a:off x="77200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61" name="Rectangle 190"/>
          <p:cNvSpPr>
            <a:spLocks noChangeArrowheads="1"/>
          </p:cNvSpPr>
          <p:nvPr/>
        </p:nvSpPr>
        <p:spPr bwMode="auto">
          <a:xfrm>
            <a:off x="7802563" y="5229225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62" name="Rectangle 191"/>
          <p:cNvSpPr>
            <a:spLocks noChangeArrowheads="1"/>
          </p:cNvSpPr>
          <p:nvPr/>
        </p:nvSpPr>
        <p:spPr bwMode="auto">
          <a:xfrm>
            <a:off x="7602538" y="5229225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563" name="Freeform 192"/>
          <p:cNvSpPr>
            <a:spLocks/>
          </p:cNvSpPr>
          <p:nvPr/>
        </p:nvSpPr>
        <p:spPr bwMode="auto">
          <a:xfrm>
            <a:off x="5524500" y="278606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64" name="Freeform 193"/>
          <p:cNvSpPr>
            <a:spLocks/>
          </p:cNvSpPr>
          <p:nvPr/>
        </p:nvSpPr>
        <p:spPr bwMode="auto">
          <a:xfrm>
            <a:off x="3989388" y="27654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044575" y="5370513"/>
          <a:ext cx="38322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4" name="Equation" r:id="rId8" imgW="1993900" imgH="431800" progId="Equation.3">
                  <p:embed/>
                </p:oleObj>
              </mc:Choice>
              <mc:Fallback>
                <p:oleObj name="Equation" r:id="rId8" imgW="1993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370513"/>
                        <a:ext cx="38322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565" name="Line 195"/>
          <p:cNvSpPr>
            <a:spLocks noChangeShapeType="1"/>
          </p:cNvSpPr>
          <p:nvPr/>
        </p:nvSpPr>
        <p:spPr bwMode="auto">
          <a:xfrm flipH="1">
            <a:off x="8031163" y="3709988"/>
            <a:ext cx="217487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1903413" y="2527300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5" name="Equation" r:id="rId10" imgW="647700" imgH="203200" progId="Equation.3">
                  <p:embed/>
                </p:oleObj>
              </mc:Choice>
              <mc:Fallback>
                <p:oleObj name="Equation" r:id="rId10" imgW="6477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2527300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7624763" y="4176713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6" name="Equation" r:id="rId12" imgW="647700" imgH="203200" progId="Equation.3">
                  <p:embed/>
                </p:oleObj>
              </mc:Choice>
              <mc:Fallback>
                <p:oleObj name="Equation" r:id="rId12" imgW="6477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176713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44663"/>
            <a:ext cx="7772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channel: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</a:pPr>
            <a:endParaRPr lang="en-US">
              <a:latin typeface="Times New Roman" charset="0"/>
              <a:ea typeface="ＭＳ Ｐゴシック" charset="0"/>
            </a:endParaRP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G</a:t>
            </a:r>
            <a:r>
              <a:rPr lang="en-US">
                <a:latin typeface="Arial" charset="0"/>
                <a:ea typeface="ＭＳ Ｐゴシック" charset="0"/>
              </a:rPr>
              <a:t> is an 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>
                <a:latin typeface="Arial" charset="0"/>
                <a:ea typeface="ＭＳ Ｐゴシック" charset="0"/>
              </a:rPr>
              <a:t>T i.i.d. Gaussian matrix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</a:t>
            </a:r>
            <a:r>
              <a:rPr lang="en-US">
                <a:latin typeface="Arial" charset="0"/>
                <a:ea typeface="ＭＳ Ｐゴシック" charset="0"/>
              </a:rPr>
              <a:t> and </a:t>
            </a:r>
            <a:r>
              <a:rPr lang="en-US">
                <a:latin typeface="Times New Roman" charset="0"/>
                <a:ea typeface="ＭＳ Ｐゴシック" charset="0"/>
              </a:rPr>
              <a:t>V</a:t>
            </a:r>
            <a:r>
              <a:rPr lang="en-US">
                <a:latin typeface="Arial" charset="0"/>
                <a:ea typeface="ＭＳ Ｐゴシック" charset="0"/>
              </a:rPr>
              <a:t> are random unitary matrices</a:t>
            </a:r>
          </a:p>
          <a:p>
            <a:pPr lvl="1">
              <a:lnSpc>
                <a:spcPct val="80000"/>
              </a:lnSpc>
            </a:pPr>
            <a:r>
              <a:rPr lang="en-US" i="1">
                <a:latin typeface="Times New Roman" charset="0"/>
                <a:ea typeface="ＭＳ Ｐゴシック" charset="0"/>
                <a:sym typeface="Symbol" charset="0"/>
              </a:rPr>
              <a:t></a:t>
            </a:r>
            <a:r>
              <a:rPr lang="en-US">
                <a:latin typeface="Times New Roman" charset="0"/>
                <a:ea typeface="ＭＳ Ｐゴシック" charset="0"/>
              </a:rPr>
              <a:t>  </a:t>
            </a:r>
            <a:r>
              <a:rPr lang="en-US">
                <a:latin typeface="Arial" charset="0"/>
                <a:ea typeface="ＭＳ Ｐゴシック" charset="0"/>
              </a:rPr>
              <a:t>controls spatial correlation</a:t>
            </a:r>
          </a:p>
          <a:p>
            <a:pPr lvl="1"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about MIMO channels with Doppler and Multipath?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</a:rPr>
              <a:t>Create time-frequency-space correlations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3130550" y="2297113"/>
          <a:ext cx="28781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4" name="Equation" r:id="rId4" imgW="1104900" imgH="203200" progId="Equation.3">
                  <p:embed/>
                </p:oleObj>
              </mc:Choice>
              <mc:Fallback>
                <p:oleObj name="Equation" r:id="rId4" imgW="1104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297113"/>
                        <a:ext cx="28781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2266950" y="3952875"/>
          <a:ext cx="248126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5" name="Equation" r:id="rId6" imgW="1320800" imgH="711200" progId="Equation.3">
                  <p:embed/>
                </p:oleObj>
              </mc:Choice>
              <mc:Fallback>
                <p:oleObj name="Equation" r:id="rId6" imgW="13208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952875"/>
                        <a:ext cx="248126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391150" y="4467225"/>
          <a:ext cx="966788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6" name="Equation" r:id="rId8" imgW="546100" imgH="127000" progId="Equation.3">
                  <p:embed/>
                </p:oleObj>
              </mc:Choice>
              <mc:Fallback>
                <p:oleObj name="Equation" r:id="rId8" imgW="5461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467225"/>
                        <a:ext cx="966788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3" name="AutoShape 7"/>
          <p:cNvSpPr>
            <a:spLocks noChangeArrowheads="1"/>
          </p:cNvSpPr>
          <p:nvPr/>
        </p:nvSpPr>
        <p:spPr bwMode="auto">
          <a:xfrm>
            <a:off x="3879850" y="973138"/>
            <a:ext cx="776288" cy="69215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>
                <a:latin typeface="Times New Roman" charset="0"/>
              </a:rPr>
              <a:t>H</a:t>
            </a:r>
            <a:endParaRPr lang="en-US" sz="800" b="1"/>
          </a:p>
        </p:txBody>
      </p:sp>
      <p:cxnSp>
        <p:nvCxnSpPr>
          <p:cNvPr id="546824" name="AutoShape 8"/>
          <p:cNvCxnSpPr>
            <a:cxnSpLocks noChangeShapeType="1"/>
            <a:endCxn id="546823" idx="1"/>
          </p:cNvCxnSpPr>
          <p:nvPr/>
        </p:nvCxnSpPr>
        <p:spPr bwMode="auto">
          <a:xfrm>
            <a:off x="3603625" y="1319213"/>
            <a:ext cx="2619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6825" name="AutoShape 9"/>
          <p:cNvCxnSpPr>
            <a:cxnSpLocks noChangeShapeType="1"/>
            <a:stCxn id="546823" idx="3"/>
          </p:cNvCxnSpPr>
          <p:nvPr/>
        </p:nvCxnSpPr>
        <p:spPr bwMode="auto">
          <a:xfrm flipV="1">
            <a:off x="4670425" y="1312863"/>
            <a:ext cx="25717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2800350" y="1116013"/>
          <a:ext cx="7413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7" name="Equation" r:id="rId10" imgW="495300" imgH="228600" progId="Equation.3">
                  <p:embed/>
                </p:oleObj>
              </mc:Choice>
              <mc:Fallback>
                <p:oleObj name="Equation" r:id="rId10" imgW="495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116013"/>
                        <a:ext cx="7413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45075" y="1138238"/>
          <a:ext cx="1295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88" name="Equation" r:id="rId12" imgW="863600" imgH="228600" progId="Equation.3">
                  <p:embed/>
                </p:oleObj>
              </mc:Choice>
              <mc:Fallback>
                <p:oleObj name="Equation" r:id="rId12" imgW="863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1138238"/>
                        <a:ext cx="12954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Sample the Time-Frequency Plane</a:t>
            </a:r>
          </a:p>
        </p:txBody>
      </p:sp>
      <p:sp>
        <p:nvSpPr>
          <p:cNvPr id="62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038" y="4484688"/>
            <a:ext cx="6761162" cy="1843087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time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bandwidth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Different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s are uncorrelated with each other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spatially correlated</a:t>
            </a:r>
          </a:p>
          <a:p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LCB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longest coherent block (environment property)</a:t>
            </a:r>
          </a:p>
        </p:txBody>
      </p:sp>
      <p:sp>
        <p:nvSpPr>
          <p:cNvPr id="62475" name="AutoShape 4"/>
          <p:cNvSpPr>
            <a:spLocks noChangeArrowheads="1"/>
          </p:cNvSpPr>
          <p:nvPr/>
        </p:nvSpPr>
        <p:spPr bwMode="auto">
          <a:xfrm rot="1200000">
            <a:off x="2232025" y="2008188"/>
            <a:ext cx="4902200" cy="1627187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5"/>
          <p:cNvSpPr>
            <a:spLocks noChangeShapeType="1"/>
          </p:cNvSpPr>
          <p:nvPr/>
        </p:nvSpPr>
        <p:spPr bwMode="auto">
          <a:xfrm rot="6600000" flipV="1">
            <a:off x="4358481" y="1508919"/>
            <a:ext cx="1588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6"/>
          <p:cNvSpPr>
            <a:spLocks noChangeShapeType="1"/>
          </p:cNvSpPr>
          <p:nvPr/>
        </p:nvSpPr>
        <p:spPr bwMode="auto">
          <a:xfrm>
            <a:off x="2090738" y="13763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Line 7"/>
          <p:cNvSpPr>
            <a:spLocks noChangeShapeType="1"/>
          </p:cNvSpPr>
          <p:nvPr/>
        </p:nvSpPr>
        <p:spPr bwMode="auto">
          <a:xfrm rot="6600000">
            <a:off x="3467894" y="1781969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8"/>
          <p:cNvSpPr>
            <a:spLocks noChangeShapeType="1"/>
          </p:cNvSpPr>
          <p:nvPr/>
        </p:nvSpPr>
        <p:spPr bwMode="auto">
          <a:xfrm rot="4380000" flipV="1">
            <a:off x="3254375" y="1162050"/>
            <a:ext cx="36513" cy="2468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Oval 9"/>
          <p:cNvSpPr>
            <a:spLocks noChangeArrowheads="1"/>
          </p:cNvSpPr>
          <p:nvPr/>
        </p:nvSpPr>
        <p:spPr bwMode="auto">
          <a:xfrm rot="-830165">
            <a:off x="2054225" y="268763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0"/>
          <p:cNvSpPr>
            <a:spLocks noChangeShapeType="1"/>
          </p:cNvSpPr>
          <p:nvPr/>
        </p:nvSpPr>
        <p:spPr bwMode="auto">
          <a:xfrm rot="6600000">
            <a:off x="5295107" y="1248568"/>
            <a:ext cx="0" cy="292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Oval 11"/>
          <p:cNvSpPr>
            <a:spLocks noChangeArrowheads="1"/>
          </p:cNvSpPr>
          <p:nvPr/>
        </p:nvSpPr>
        <p:spPr bwMode="auto">
          <a:xfrm rot="-830165">
            <a:off x="3867150" y="21732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2"/>
          <p:cNvSpPr>
            <a:spLocks noChangeShapeType="1"/>
          </p:cNvSpPr>
          <p:nvPr/>
        </p:nvSpPr>
        <p:spPr bwMode="auto">
          <a:xfrm rot="4380000" flipV="1">
            <a:off x="4160837" y="148907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13"/>
          <p:cNvSpPr>
            <a:spLocks noChangeShapeType="1"/>
          </p:cNvSpPr>
          <p:nvPr/>
        </p:nvSpPr>
        <p:spPr bwMode="auto">
          <a:xfrm rot="4380000" flipV="1">
            <a:off x="5026026" y="1814512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5" name="Oval 14"/>
          <p:cNvSpPr>
            <a:spLocks noChangeArrowheads="1"/>
          </p:cNvSpPr>
          <p:nvPr/>
        </p:nvSpPr>
        <p:spPr bwMode="auto">
          <a:xfrm rot="-830165">
            <a:off x="2955925" y="302260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6" name="Oval 15"/>
          <p:cNvSpPr>
            <a:spLocks noChangeArrowheads="1"/>
          </p:cNvSpPr>
          <p:nvPr/>
        </p:nvSpPr>
        <p:spPr bwMode="auto">
          <a:xfrm rot="-830165">
            <a:off x="3843338" y="27749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7" name="Oval 16"/>
          <p:cNvSpPr>
            <a:spLocks noChangeArrowheads="1"/>
          </p:cNvSpPr>
          <p:nvPr/>
        </p:nvSpPr>
        <p:spPr bwMode="auto">
          <a:xfrm rot="-830165">
            <a:off x="4768850" y="25082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8" name="Oval 17"/>
          <p:cNvSpPr>
            <a:spLocks noChangeArrowheads="1"/>
          </p:cNvSpPr>
          <p:nvPr/>
        </p:nvSpPr>
        <p:spPr bwMode="auto">
          <a:xfrm rot="-830165">
            <a:off x="3817938" y="333216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9" name="Oval 18"/>
          <p:cNvSpPr>
            <a:spLocks noChangeArrowheads="1"/>
          </p:cNvSpPr>
          <p:nvPr/>
        </p:nvSpPr>
        <p:spPr bwMode="auto">
          <a:xfrm rot="-830165">
            <a:off x="5630863" y="28178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6097588" y="1447800"/>
          <a:ext cx="587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5" name="Equation" r:id="rId4" imgW="254000" imgH="203200" progId="Equation.3">
                  <p:embed/>
                </p:oleObj>
              </mc:Choice>
              <mc:Fallback>
                <p:oleObj name="Equation" r:id="rId4" imgW="2540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1447800"/>
                        <a:ext cx="5873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0" name="Text Box 20"/>
          <p:cNvSpPr txBox="1">
            <a:spLocks noChangeArrowheads="1"/>
          </p:cNvSpPr>
          <p:nvPr/>
        </p:nvSpPr>
        <p:spPr bwMode="auto">
          <a:xfrm rot="-960000">
            <a:off x="4375150" y="1787525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Time</a:t>
            </a:r>
          </a:p>
        </p:txBody>
      </p:sp>
      <p:sp>
        <p:nvSpPr>
          <p:cNvPr id="62491" name="Text Box 21"/>
          <p:cNvSpPr txBox="1">
            <a:spLocks noChangeArrowheads="1"/>
          </p:cNvSpPr>
          <p:nvPr/>
        </p:nvSpPr>
        <p:spPr bwMode="auto">
          <a:xfrm rot="1230531">
            <a:off x="4764088" y="3760788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Frequency</a:t>
            </a:r>
          </a:p>
        </p:txBody>
      </p:sp>
      <p:sp>
        <p:nvSpPr>
          <p:cNvPr id="62492" name="Line 22"/>
          <p:cNvSpPr>
            <a:spLocks noChangeShapeType="1"/>
          </p:cNvSpPr>
          <p:nvPr/>
        </p:nvSpPr>
        <p:spPr bwMode="auto">
          <a:xfrm rot="6600000">
            <a:off x="3246438" y="28336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3"/>
          <p:cNvSpPr>
            <a:spLocks noChangeShapeType="1"/>
          </p:cNvSpPr>
          <p:nvPr/>
        </p:nvSpPr>
        <p:spPr bwMode="auto">
          <a:xfrm rot="4380000" flipV="1">
            <a:off x="3342481" y="1805782"/>
            <a:ext cx="36513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Oval 24"/>
          <p:cNvSpPr>
            <a:spLocks noChangeArrowheads="1"/>
          </p:cNvSpPr>
          <p:nvPr/>
        </p:nvSpPr>
        <p:spPr bwMode="auto">
          <a:xfrm rot="-830165">
            <a:off x="2941638" y="24399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Oval 25"/>
          <p:cNvSpPr>
            <a:spLocks noChangeArrowheads="1"/>
          </p:cNvSpPr>
          <p:nvPr/>
        </p:nvSpPr>
        <p:spPr bwMode="auto">
          <a:xfrm rot="-830165">
            <a:off x="4705350" y="30845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3030538" y="3344863"/>
          <a:ext cx="22225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6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3344863"/>
                        <a:ext cx="222250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38500" y="2068513"/>
          <a:ext cx="195263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7" name="Equation" r:id="rId8" imgW="177800" imgH="127000" progId="Equation.3">
                  <p:embed/>
                </p:oleObj>
              </mc:Choice>
              <mc:Fallback>
                <p:oleObj name="Equation" r:id="rId8" imgW="1778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68513"/>
                        <a:ext cx="195263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6" name="Freeform 28"/>
          <p:cNvSpPr>
            <a:spLocks/>
          </p:cNvSpPr>
          <p:nvPr/>
        </p:nvSpPr>
        <p:spPr bwMode="auto">
          <a:xfrm>
            <a:off x="4819650" y="1789113"/>
            <a:ext cx="1257300" cy="1249362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8" name="Equation" r:id="rId10" imgW="279400" imgH="177800" progId="Equation.3">
                  <p:embed/>
                </p:oleObj>
              </mc:Choice>
              <mc:Fallback>
                <p:oleObj name="Equation" r:id="rId10" imgW="279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9" name="Equation" r:id="rId12" imgW="279400" imgH="368300" progId="Equation.3">
                  <p:embed/>
                </p:oleObj>
              </mc:Choice>
              <mc:Fallback>
                <p:oleObj name="Equation" r:id="rId12" imgW="2794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0" name="Equation" r:id="rId14" imgW="190500" imgH="368300" progId="Equation.3">
                  <p:embed/>
                </p:oleObj>
              </mc:Choice>
              <mc:Fallback>
                <p:oleObj name="Equation" r:id="rId14" imgW="1905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81" name="Equation" r:id="rId16" imgW="101600" imgH="127000" progId="Equation.3">
                  <p:embed/>
                </p:oleObj>
              </mc:Choice>
              <mc:Fallback>
                <p:oleObj name="Equation" r:id="rId16" imgW="101600" imgH="127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Interpolate the Time-Frequency Plane</a:t>
            </a:r>
          </a:p>
        </p:txBody>
      </p:sp>
      <p:sp>
        <p:nvSpPr>
          <p:cNvPr id="64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3916363"/>
            <a:ext cx="3600450" cy="3698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Preserve spatial correlation</a:t>
            </a:r>
          </a:p>
          <a:p>
            <a:pPr>
              <a:lnSpc>
                <a:spcPct val="80000"/>
              </a:lnSpc>
            </a:pPr>
            <a:endParaRPr lang="en-US" sz="140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grpSp>
        <p:nvGrpSpPr>
          <p:cNvPr id="64531" name="Group 4"/>
          <p:cNvGrpSpPr>
            <a:grpSpLocks/>
          </p:cNvGrpSpPr>
          <p:nvPr/>
        </p:nvGrpSpPr>
        <p:grpSpPr bwMode="auto">
          <a:xfrm>
            <a:off x="2005013" y="1376363"/>
            <a:ext cx="5129212" cy="2720975"/>
            <a:chOff x="1263" y="867"/>
            <a:chExt cx="3231" cy="1714"/>
          </a:xfrm>
        </p:grpSpPr>
        <p:sp>
          <p:nvSpPr>
            <p:cNvPr id="64545" name="AutoShape 5"/>
            <p:cNvSpPr>
              <a:spLocks noChangeArrowheads="1"/>
            </p:cNvSpPr>
            <p:nvPr/>
          </p:nvSpPr>
          <p:spPr bwMode="auto">
            <a:xfrm rot="1200000">
              <a:off x="1406" y="1265"/>
              <a:ext cx="3088" cy="1025"/>
            </a:xfrm>
            <a:prstGeom prst="parallelogram">
              <a:avLst>
                <a:gd name="adj" fmla="val 135947"/>
              </a:avLst>
            </a:prstGeom>
            <a:gradFill rotWithShape="0">
              <a:gsLst>
                <a:gs pos="0">
                  <a:schemeClr val="bg1">
                    <a:alpha val="0"/>
                  </a:schemeClr>
                </a:gs>
                <a:gs pos="100000">
                  <a:srgbClr val="D9D9D9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Line 6"/>
            <p:cNvSpPr>
              <a:spLocks noChangeShapeType="1"/>
            </p:cNvSpPr>
            <p:nvPr/>
          </p:nvSpPr>
          <p:spPr bwMode="auto">
            <a:xfrm rot="6600000" flipV="1">
              <a:off x="2745" y="951"/>
              <a:ext cx="1" cy="18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7" name="Line 7"/>
            <p:cNvSpPr>
              <a:spLocks noChangeShapeType="1"/>
            </p:cNvSpPr>
            <p:nvPr/>
          </p:nvSpPr>
          <p:spPr bwMode="auto">
            <a:xfrm>
              <a:off x="1317" y="867"/>
              <a:ext cx="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Line 8"/>
            <p:cNvSpPr>
              <a:spLocks noChangeShapeType="1"/>
            </p:cNvSpPr>
            <p:nvPr/>
          </p:nvSpPr>
          <p:spPr bwMode="auto">
            <a:xfrm rot="6600000">
              <a:off x="2185" y="1122"/>
              <a:ext cx="0" cy="18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9" name="Line 9"/>
            <p:cNvSpPr>
              <a:spLocks noChangeShapeType="1"/>
            </p:cNvSpPr>
            <p:nvPr/>
          </p:nvSpPr>
          <p:spPr bwMode="auto">
            <a:xfrm rot="4380000" flipV="1">
              <a:off x="2050" y="732"/>
              <a:ext cx="23" cy="15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0" name="Oval 10"/>
            <p:cNvSpPr>
              <a:spLocks noChangeArrowheads="1"/>
            </p:cNvSpPr>
            <p:nvPr/>
          </p:nvSpPr>
          <p:spPr bwMode="auto">
            <a:xfrm rot="-830165">
              <a:off x="1294" y="169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Line 11"/>
            <p:cNvSpPr>
              <a:spLocks noChangeShapeType="1"/>
            </p:cNvSpPr>
            <p:nvPr/>
          </p:nvSpPr>
          <p:spPr bwMode="auto">
            <a:xfrm rot="6600000">
              <a:off x="3336" y="786"/>
              <a:ext cx="0" cy="1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Oval 12"/>
            <p:cNvSpPr>
              <a:spLocks noChangeArrowheads="1"/>
            </p:cNvSpPr>
            <p:nvPr/>
          </p:nvSpPr>
          <p:spPr bwMode="auto">
            <a:xfrm rot="-830165">
              <a:off x="2436" y="136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Line 13"/>
            <p:cNvSpPr>
              <a:spLocks noChangeShapeType="1"/>
            </p:cNvSpPr>
            <p:nvPr/>
          </p:nvSpPr>
          <p:spPr bwMode="auto">
            <a:xfrm rot="4380000" flipV="1">
              <a:off x="2621" y="938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Line 14"/>
            <p:cNvSpPr>
              <a:spLocks noChangeShapeType="1"/>
            </p:cNvSpPr>
            <p:nvPr/>
          </p:nvSpPr>
          <p:spPr bwMode="auto">
            <a:xfrm rot="4380000" flipV="1">
              <a:off x="3166" y="1143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15"/>
            <p:cNvSpPr>
              <a:spLocks noChangeArrowheads="1"/>
            </p:cNvSpPr>
            <p:nvPr/>
          </p:nvSpPr>
          <p:spPr bwMode="auto">
            <a:xfrm rot="-830165">
              <a:off x="1862" y="1904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16"/>
            <p:cNvSpPr>
              <a:spLocks noChangeArrowheads="1"/>
            </p:cNvSpPr>
            <p:nvPr/>
          </p:nvSpPr>
          <p:spPr bwMode="auto">
            <a:xfrm rot="-830165">
              <a:off x="2421" y="1748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17"/>
            <p:cNvSpPr>
              <a:spLocks noChangeArrowheads="1"/>
            </p:cNvSpPr>
            <p:nvPr/>
          </p:nvSpPr>
          <p:spPr bwMode="auto">
            <a:xfrm rot="-830165">
              <a:off x="3004" y="1580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Oval 18"/>
            <p:cNvSpPr>
              <a:spLocks noChangeArrowheads="1"/>
            </p:cNvSpPr>
            <p:nvPr/>
          </p:nvSpPr>
          <p:spPr bwMode="auto">
            <a:xfrm rot="-830165">
              <a:off x="2405" y="209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Oval 19"/>
            <p:cNvSpPr>
              <a:spLocks noChangeArrowheads="1"/>
            </p:cNvSpPr>
            <p:nvPr/>
          </p:nvSpPr>
          <p:spPr bwMode="auto">
            <a:xfrm rot="-830165">
              <a:off x="3547" y="1775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Text Box 20"/>
            <p:cNvSpPr txBox="1">
              <a:spLocks noChangeArrowheads="1"/>
            </p:cNvSpPr>
            <p:nvPr/>
          </p:nvSpPr>
          <p:spPr bwMode="auto">
            <a:xfrm rot="-960000">
              <a:off x="2756" y="11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64561" name="Text Box 21"/>
            <p:cNvSpPr txBox="1">
              <a:spLocks noChangeArrowheads="1"/>
            </p:cNvSpPr>
            <p:nvPr/>
          </p:nvSpPr>
          <p:spPr bwMode="auto">
            <a:xfrm rot="1230531">
              <a:off x="3001" y="236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Frequency</a:t>
              </a:r>
            </a:p>
          </p:txBody>
        </p:sp>
        <p:sp>
          <p:nvSpPr>
            <p:cNvPr id="64562" name="Line 22"/>
            <p:cNvSpPr>
              <a:spLocks noChangeShapeType="1"/>
            </p:cNvSpPr>
            <p:nvPr/>
          </p:nvSpPr>
          <p:spPr bwMode="auto">
            <a:xfrm rot="6600000">
              <a:off x="2045" y="1785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3" name="Line 23"/>
            <p:cNvSpPr>
              <a:spLocks noChangeShapeType="1"/>
            </p:cNvSpPr>
            <p:nvPr/>
          </p:nvSpPr>
          <p:spPr bwMode="auto">
            <a:xfrm rot="4380000" flipV="1">
              <a:off x="2105" y="1138"/>
              <a:ext cx="23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Oval 24"/>
            <p:cNvSpPr>
              <a:spLocks noChangeArrowheads="1"/>
            </p:cNvSpPr>
            <p:nvPr/>
          </p:nvSpPr>
          <p:spPr bwMode="auto">
            <a:xfrm rot="-830165">
              <a:off x="1853" y="1537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5" name="Oval 25"/>
            <p:cNvSpPr>
              <a:spLocks noChangeArrowheads="1"/>
            </p:cNvSpPr>
            <p:nvPr/>
          </p:nvSpPr>
          <p:spPr bwMode="auto">
            <a:xfrm rot="-830165">
              <a:off x="2964" y="194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4527" name="Object 15"/>
            <p:cNvGraphicFramePr>
              <a:graphicFrameLocks noChangeAspect="1"/>
            </p:cNvGraphicFramePr>
            <p:nvPr/>
          </p:nvGraphicFramePr>
          <p:xfrm>
            <a:off x="1909" y="2107"/>
            <a:ext cx="140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8" name="Equation" r:id="rId4" imgW="203200" imgH="177800" progId="Equation.3">
                    <p:embed/>
                  </p:oleObj>
                </mc:Choice>
                <mc:Fallback>
                  <p:oleObj name="Equation" r:id="rId4" imgW="2032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107"/>
                          <a:ext cx="140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8" name="Object 16"/>
            <p:cNvGraphicFramePr>
              <a:graphicFrameLocks noChangeAspect="1"/>
            </p:cNvGraphicFramePr>
            <p:nvPr/>
          </p:nvGraphicFramePr>
          <p:xfrm>
            <a:off x="2040" y="1303"/>
            <a:ext cx="123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49" name="Equation" r:id="rId6" imgW="177800" imgH="127000" progId="Equation.3">
                    <p:embed/>
                  </p:oleObj>
                </mc:Choice>
                <mc:Fallback>
                  <p:oleObj name="Equation" r:id="rId6" imgW="177800" imgH="1270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1303"/>
                          <a:ext cx="123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66" name="Oval 28"/>
            <p:cNvSpPr>
              <a:spLocks noChangeArrowheads="1"/>
            </p:cNvSpPr>
            <p:nvPr/>
          </p:nvSpPr>
          <p:spPr bwMode="auto">
            <a:xfrm rot="-830165">
              <a:off x="3262" y="185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7" name="Oval 29"/>
            <p:cNvSpPr>
              <a:spLocks noChangeArrowheads="1"/>
            </p:cNvSpPr>
            <p:nvPr/>
          </p:nvSpPr>
          <p:spPr bwMode="auto">
            <a:xfrm rot="-830165">
              <a:off x="2726" y="165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8" name="Oval 30"/>
            <p:cNvSpPr>
              <a:spLocks noChangeArrowheads="1"/>
            </p:cNvSpPr>
            <p:nvPr/>
          </p:nvSpPr>
          <p:spPr bwMode="auto">
            <a:xfrm rot="-830165">
              <a:off x="2166" y="1446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9" name="Oval 31"/>
            <p:cNvSpPr>
              <a:spLocks noChangeArrowheads="1"/>
            </p:cNvSpPr>
            <p:nvPr/>
          </p:nvSpPr>
          <p:spPr bwMode="auto">
            <a:xfrm rot="-830165">
              <a:off x="3249" y="1662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0" name="Oval 32"/>
            <p:cNvSpPr>
              <a:spLocks noChangeArrowheads="1"/>
            </p:cNvSpPr>
            <p:nvPr/>
          </p:nvSpPr>
          <p:spPr bwMode="auto">
            <a:xfrm rot="-830165">
              <a:off x="2986" y="174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Oval 33"/>
            <p:cNvSpPr>
              <a:spLocks noChangeArrowheads="1"/>
            </p:cNvSpPr>
            <p:nvPr/>
          </p:nvSpPr>
          <p:spPr bwMode="auto">
            <a:xfrm rot="-830165">
              <a:off x="2695" y="1840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2" name="Oval 34"/>
            <p:cNvSpPr>
              <a:spLocks noChangeArrowheads="1"/>
            </p:cNvSpPr>
            <p:nvPr/>
          </p:nvSpPr>
          <p:spPr bwMode="auto">
            <a:xfrm rot="-830165">
              <a:off x="2140" y="18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Oval 35"/>
            <p:cNvSpPr>
              <a:spLocks noChangeArrowheads="1"/>
            </p:cNvSpPr>
            <p:nvPr/>
          </p:nvSpPr>
          <p:spPr bwMode="auto">
            <a:xfrm rot="-830165">
              <a:off x="1599" y="161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4" name="Oval 36"/>
            <p:cNvSpPr>
              <a:spLocks noChangeArrowheads="1"/>
            </p:cNvSpPr>
            <p:nvPr/>
          </p:nvSpPr>
          <p:spPr bwMode="auto">
            <a:xfrm rot="-830165">
              <a:off x="2107" y="16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5" name="Oval 37"/>
            <p:cNvSpPr>
              <a:spLocks noChangeArrowheads="1"/>
            </p:cNvSpPr>
            <p:nvPr/>
          </p:nvSpPr>
          <p:spPr bwMode="auto">
            <a:xfrm rot="-830165">
              <a:off x="1859" y="170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6" name="Oval 38"/>
            <p:cNvSpPr>
              <a:spLocks noChangeArrowheads="1"/>
            </p:cNvSpPr>
            <p:nvPr/>
          </p:nvSpPr>
          <p:spPr bwMode="auto">
            <a:xfrm rot="-830165">
              <a:off x="1568" y="179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7" name="Oval 39"/>
            <p:cNvSpPr>
              <a:spLocks noChangeArrowheads="1"/>
            </p:cNvSpPr>
            <p:nvPr/>
          </p:nvSpPr>
          <p:spPr bwMode="auto">
            <a:xfrm rot="-830165">
              <a:off x="2670" y="144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Oval 40"/>
            <p:cNvSpPr>
              <a:spLocks noChangeArrowheads="1"/>
            </p:cNvSpPr>
            <p:nvPr/>
          </p:nvSpPr>
          <p:spPr bwMode="auto">
            <a:xfrm rot="-830165">
              <a:off x="2407" y="1535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9" name="Oval 41"/>
            <p:cNvSpPr>
              <a:spLocks noChangeArrowheads="1"/>
            </p:cNvSpPr>
            <p:nvPr/>
          </p:nvSpPr>
          <p:spPr bwMode="auto">
            <a:xfrm rot="-830165">
              <a:off x="2414" y="191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Oval 42"/>
            <p:cNvSpPr>
              <a:spLocks noChangeArrowheads="1"/>
            </p:cNvSpPr>
            <p:nvPr/>
          </p:nvSpPr>
          <p:spPr bwMode="auto">
            <a:xfrm rot="-830165">
              <a:off x="2123" y="2004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1" name="Oval 43"/>
            <p:cNvSpPr>
              <a:spLocks noChangeArrowheads="1"/>
            </p:cNvSpPr>
            <p:nvPr/>
          </p:nvSpPr>
          <p:spPr bwMode="auto">
            <a:xfrm rot="-830165">
              <a:off x="2683" y="203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6221413" y="928688"/>
          <a:ext cx="4111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0" name="Equation" r:id="rId8" imgW="177800" imgH="177800" progId="Equation.3">
                  <p:embed/>
                </p:oleObj>
              </mc:Choice>
              <mc:Fallback>
                <p:oleObj name="Equation" r:id="rId8" imgW="1778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928688"/>
                        <a:ext cx="41116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2" name="Freeform 45"/>
          <p:cNvSpPr>
            <a:spLocks/>
          </p:cNvSpPr>
          <p:nvPr/>
        </p:nvSpPr>
        <p:spPr bwMode="auto">
          <a:xfrm>
            <a:off x="4856163" y="1241425"/>
            <a:ext cx="1257300" cy="12493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Freeform 46"/>
          <p:cNvSpPr>
            <a:spLocks/>
          </p:cNvSpPr>
          <p:nvPr/>
        </p:nvSpPr>
        <p:spPr bwMode="auto">
          <a:xfrm>
            <a:off x="5722938" y="2136775"/>
            <a:ext cx="738187" cy="6651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6548438" y="1903413"/>
          <a:ext cx="469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1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1903413"/>
                        <a:ext cx="4699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Freeform 48"/>
          <p:cNvSpPr>
            <a:spLocks/>
          </p:cNvSpPr>
          <p:nvPr/>
        </p:nvSpPr>
        <p:spPr bwMode="auto">
          <a:xfrm>
            <a:off x="5262563" y="1711325"/>
            <a:ext cx="960437" cy="889000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24600" y="1443038"/>
          <a:ext cx="43973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2" name="Equation" r:id="rId12" imgW="190500" imgH="177800" progId="Equation.3">
                  <p:embed/>
                </p:oleObj>
              </mc:Choice>
              <mc:Fallback>
                <p:oleObj name="Equation" r:id="rId12" imgW="1905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443038"/>
                        <a:ext cx="43973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38175" y="5203825"/>
          <a:ext cx="26733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3" name="Equation" r:id="rId14" imgW="1155700" imgH="177800" progId="Equation.3">
                  <p:embed/>
                </p:oleObj>
              </mc:Choice>
              <mc:Fallback>
                <p:oleObj name="Equation" r:id="rId14" imgW="11557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203825"/>
                        <a:ext cx="26733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15950" y="4494213"/>
            <a:ext cx="2790825" cy="1847850"/>
            <a:chOff x="388" y="2831"/>
            <a:chExt cx="1758" cy="1164"/>
          </a:xfrm>
        </p:grpSpPr>
        <p:graphicFrame>
          <p:nvGraphicFramePr>
            <p:cNvPr id="64525" name="Object 13"/>
            <p:cNvGraphicFramePr>
              <a:graphicFrameLocks noChangeAspect="1"/>
            </p:cNvGraphicFramePr>
            <p:nvPr/>
          </p:nvGraphicFramePr>
          <p:xfrm>
            <a:off x="407" y="2831"/>
            <a:ext cx="164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54" name="Equation" r:id="rId16" imgW="1130300" imgH="177800" progId="Equation.3">
                    <p:embed/>
                  </p:oleObj>
                </mc:Choice>
                <mc:Fallback>
                  <p:oleObj name="Equation" r:id="rId16" imgW="1130300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2831"/>
                          <a:ext cx="164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14"/>
            <p:cNvGraphicFramePr>
              <a:graphicFrameLocks noChangeAspect="1"/>
            </p:cNvGraphicFramePr>
            <p:nvPr/>
          </p:nvGraphicFramePr>
          <p:xfrm>
            <a:off x="388" y="3736"/>
            <a:ext cx="1758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55" name="Equation" r:id="rId18" imgW="1206500" imgH="177800" progId="Equation.3">
                    <p:embed/>
                  </p:oleObj>
                </mc:Choice>
                <mc:Fallback>
                  <p:oleObj name="Equation" r:id="rId18" imgW="12065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736"/>
                          <a:ext cx="1758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9" name="Line 54"/>
            <p:cNvSpPr>
              <a:spLocks noChangeShapeType="1"/>
            </p:cNvSpPr>
            <p:nvPr/>
          </p:nvSpPr>
          <p:spPr bwMode="auto">
            <a:xfrm>
              <a:off x="1450" y="307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Line 55"/>
            <p:cNvSpPr>
              <a:spLocks noChangeShapeType="1"/>
            </p:cNvSpPr>
            <p:nvPr/>
          </p:nvSpPr>
          <p:spPr bwMode="auto">
            <a:xfrm>
              <a:off x="979" y="308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1" name="Line 56"/>
            <p:cNvSpPr>
              <a:spLocks noChangeShapeType="1"/>
            </p:cNvSpPr>
            <p:nvPr/>
          </p:nvSpPr>
          <p:spPr bwMode="auto">
            <a:xfrm>
              <a:off x="1946" y="307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2" name="Line 57"/>
            <p:cNvSpPr>
              <a:spLocks noChangeShapeType="1"/>
            </p:cNvSpPr>
            <p:nvPr/>
          </p:nvSpPr>
          <p:spPr bwMode="auto">
            <a:xfrm>
              <a:off x="974" y="3542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Line 58"/>
            <p:cNvSpPr>
              <a:spLocks noChangeShapeType="1"/>
            </p:cNvSpPr>
            <p:nvPr/>
          </p:nvSpPr>
          <p:spPr bwMode="auto">
            <a:xfrm>
              <a:off x="1466" y="354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Line 59"/>
            <p:cNvSpPr>
              <a:spLocks noChangeShapeType="1"/>
            </p:cNvSpPr>
            <p:nvPr/>
          </p:nvSpPr>
          <p:spPr bwMode="auto">
            <a:xfrm>
              <a:off x="1976" y="3544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3800475" y="4378325"/>
            <a:ext cx="4595813" cy="1890713"/>
            <a:chOff x="2394" y="2758"/>
            <a:chExt cx="2895" cy="1191"/>
          </a:xfrm>
        </p:grpSpPr>
        <p:graphicFrame>
          <p:nvGraphicFramePr>
            <p:cNvPr id="64522" name="Object 10"/>
            <p:cNvGraphicFramePr>
              <a:graphicFrameLocks noChangeAspect="1"/>
            </p:cNvGraphicFramePr>
            <p:nvPr/>
          </p:nvGraphicFramePr>
          <p:xfrm>
            <a:off x="3432" y="2758"/>
            <a:ext cx="142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56" name="Equation" r:id="rId20" imgW="977900" imgH="228600" progId="Equation.3">
                    <p:embed/>
                  </p:oleObj>
                </mc:Choice>
                <mc:Fallback>
                  <p:oleObj name="Equation" r:id="rId20" imgW="9779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758"/>
                          <a:ext cx="142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11"/>
            <p:cNvGraphicFramePr>
              <a:graphicFrameLocks noChangeAspect="1"/>
            </p:cNvGraphicFramePr>
            <p:nvPr/>
          </p:nvGraphicFramePr>
          <p:xfrm>
            <a:off x="3419" y="3152"/>
            <a:ext cx="187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57" name="Equation" r:id="rId22" imgW="1282700" imgH="241300" progId="Equation.3">
                    <p:embed/>
                  </p:oleObj>
                </mc:Choice>
                <mc:Fallback>
                  <p:oleObj name="Equation" r:id="rId22" imgW="12827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3152"/>
                          <a:ext cx="1870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Object 12"/>
            <p:cNvGraphicFramePr>
              <a:graphicFrameLocks noChangeAspect="1"/>
            </p:cNvGraphicFramePr>
            <p:nvPr/>
          </p:nvGraphicFramePr>
          <p:xfrm>
            <a:off x="3450" y="3616"/>
            <a:ext cx="1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758" name="Equation" r:id="rId24" imgW="965200" imgH="228600" progId="Equation.3">
                    <p:embed/>
                  </p:oleObj>
                </mc:Choice>
                <mc:Fallback>
                  <p:oleObj name="Equation" r:id="rId24" imgW="9652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3616"/>
                          <a:ext cx="140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7" name="AutoShape 64"/>
            <p:cNvSpPr>
              <a:spLocks/>
            </p:cNvSpPr>
            <p:nvPr/>
          </p:nvSpPr>
          <p:spPr bwMode="auto">
            <a:xfrm>
              <a:off x="3279" y="2832"/>
              <a:ext cx="140" cy="1109"/>
            </a:xfrm>
            <a:prstGeom prst="leftBrace">
              <a:avLst>
                <a:gd name="adj1" fmla="val 6601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Line 65"/>
            <p:cNvSpPr>
              <a:spLocks noChangeShapeType="1"/>
            </p:cNvSpPr>
            <p:nvPr/>
          </p:nvSpPr>
          <p:spPr bwMode="auto">
            <a:xfrm>
              <a:off x="2394" y="3385"/>
              <a:ext cx="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59" name="Equation" r:id="rId26" imgW="279400" imgH="177800" progId="Equation.3">
                  <p:embed/>
                </p:oleObj>
              </mc:Choice>
              <mc:Fallback>
                <p:oleObj name="Equation" r:id="rId26" imgW="279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0" name="Equation" r:id="rId28" imgW="279400" imgH="368300" progId="Equation.3">
                  <p:embed/>
                </p:oleObj>
              </mc:Choice>
              <mc:Fallback>
                <p:oleObj name="Equation" r:id="rId28" imgW="2794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1" name="Equation" r:id="rId30" imgW="190500" imgH="368300" progId="Equation.3">
                  <p:embed/>
                </p:oleObj>
              </mc:Choice>
              <mc:Fallback>
                <p:oleObj name="Equation" r:id="rId30" imgW="1905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62" name="Equation" r:id="rId32" imgW="101600" imgH="127000" progId="Equation.3">
                  <p:embed/>
                </p:oleObj>
              </mc:Choice>
              <mc:Fallback>
                <p:oleObj name="Equation" r:id="rId32" imgW="101600" imgH="12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Convert to Doppler-Lag Plane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525" y="4054475"/>
            <a:ext cx="7772400" cy="1298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Take 2-D FFT over each spatial component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 -&gt; Doppler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Frequency -&gt; Lag</a:t>
            </a:r>
          </a:p>
        </p:txBody>
      </p:sp>
      <p:sp>
        <p:nvSpPr>
          <p:cNvPr id="66567" name="AutoShape 4"/>
          <p:cNvSpPr>
            <a:spLocks noChangeArrowheads="1"/>
          </p:cNvSpPr>
          <p:nvPr/>
        </p:nvSpPr>
        <p:spPr bwMode="auto">
          <a:xfrm rot="1200000">
            <a:off x="3478213" y="1778000"/>
            <a:ext cx="4902200" cy="1627188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5"/>
          <p:cNvSpPr>
            <a:spLocks noChangeShapeType="1"/>
          </p:cNvSpPr>
          <p:nvPr/>
        </p:nvSpPr>
        <p:spPr bwMode="auto">
          <a:xfrm rot="6600000" flipV="1">
            <a:off x="5604669" y="1278732"/>
            <a:ext cx="1587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6"/>
          <p:cNvSpPr>
            <a:spLocks noChangeShapeType="1"/>
          </p:cNvSpPr>
          <p:nvPr/>
        </p:nvSpPr>
        <p:spPr bwMode="auto">
          <a:xfrm>
            <a:off x="3336925" y="1146175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7"/>
          <p:cNvSpPr>
            <a:spLocks noChangeShapeType="1"/>
          </p:cNvSpPr>
          <p:nvPr/>
        </p:nvSpPr>
        <p:spPr bwMode="auto">
          <a:xfrm rot="6600000">
            <a:off x="4714082" y="1551781"/>
            <a:ext cx="0" cy="2925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8"/>
          <p:cNvSpPr>
            <a:spLocks noChangeShapeType="1"/>
          </p:cNvSpPr>
          <p:nvPr/>
        </p:nvSpPr>
        <p:spPr bwMode="auto">
          <a:xfrm rot="4380000" flipV="1">
            <a:off x="4500563" y="931863"/>
            <a:ext cx="36512" cy="2468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Oval 9"/>
          <p:cNvSpPr>
            <a:spLocks noChangeArrowheads="1"/>
          </p:cNvSpPr>
          <p:nvPr/>
        </p:nvSpPr>
        <p:spPr bwMode="auto">
          <a:xfrm rot="-830165">
            <a:off x="3300413" y="24574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0"/>
          <p:cNvSpPr>
            <a:spLocks noChangeShapeType="1"/>
          </p:cNvSpPr>
          <p:nvPr/>
        </p:nvSpPr>
        <p:spPr bwMode="auto">
          <a:xfrm rot="6600000">
            <a:off x="6541294" y="1018382"/>
            <a:ext cx="0" cy="292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Oval 11"/>
          <p:cNvSpPr>
            <a:spLocks noChangeArrowheads="1"/>
          </p:cNvSpPr>
          <p:nvPr/>
        </p:nvSpPr>
        <p:spPr bwMode="auto">
          <a:xfrm rot="-830165">
            <a:off x="5113338" y="19431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2"/>
          <p:cNvSpPr>
            <a:spLocks noChangeShapeType="1"/>
          </p:cNvSpPr>
          <p:nvPr/>
        </p:nvSpPr>
        <p:spPr bwMode="auto">
          <a:xfrm rot="4380000" flipV="1">
            <a:off x="5407026" y="1258887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Line 13"/>
          <p:cNvSpPr>
            <a:spLocks noChangeShapeType="1"/>
          </p:cNvSpPr>
          <p:nvPr/>
        </p:nvSpPr>
        <p:spPr bwMode="auto">
          <a:xfrm rot="4380000" flipV="1">
            <a:off x="6272212" y="158432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Oval 14"/>
          <p:cNvSpPr>
            <a:spLocks noChangeArrowheads="1"/>
          </p:cNvSpPr>
          <p:nvPr/>
        </p:nvSpPr>
        <p:spPr bwMode="auto">
          <a:xfrm rot="-830165">
            <a:off x="4202113" y="27924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Oval 15"/>
          <p:cNvSpPr>
            <a:spLocks noChangeArrowheads="1"/>
          </p:cNvSpPr>
          <p:nvPr/>
        </p:nvSpPr>
        <p:spPr bwMode="auto">
          <a:xfrm rot="-830165">
            <a:off x="5089525" y="25447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Oval 16"/>
          <p:cNvSpPr>
            <a:spLocks noChangeArrowheads="1"/>
          </p:cNvSpPr>
          <p:nvPr/>
        </p:nvSpPr>
        <p:spPr bwMode="auto">
          <a:xfrm rot="-830165">
            <a:off x="6015038" y="22780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Oval 17"/>
          <p:cNvSpPr>
            <a:spLocks noChangeArrowheads="1"/>
          </p:cNvSpPr>
          <p:nvPr/>
        </p:nvSpPr>
        <p:spPr bwMode="auto">
          <a:xfrm rot="-830165">
            <a:off x="5064125" y="310197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Oval 18"/>
          <p:cNvSpPr>
            <a:spLocks noChangeArrowheads="1"/>
          </p:cNvSpPr>
          <p:nvPr/>
        </p:nvSpPr>
        <p:spPr bwMode="auto">
          <a:xfrm rot="-830165">
            <a:off x="6877050" y="2587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19"/>
          <p:cNvSpPr txBox="1">
            <a:spLocks noChangeArrowheads="1"/>
          </p:cNvSpPr>
          <p:nvPr/>
        </p:nvSpPr>
        <p:spPr bwMode="auto">
          <a:xfrm rot="-960000">
            <a:off x="5610225" y="15208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</a:t>
            </a:r>
          </a:p>
        </p:txBody>
      </p:sp>
      <p:sp>
        <p:nvSpPr>
          <p:cNvPr id="66583" name="Text Box 20"/>
          <p:cNvSpPr txBox="1">
            <a:spLocks noChangeArrowheads="1"/>
          </p:cNvSpPr>
          <p:nvPr/>
        </p:nvSpPr>
        <p:spPr bwMode="auto">
          <a:xfrm rot="1230531">
            <a:off x="6029325" y="342265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Lag</a:t>
            </a:r>
          </a:p>
        </p:txBody>
      </p:sp>
      <p:sp>
        <p:nvSpPr>
          <p:cNvPr id="66584" name="Line 21"/>
          <p:cNvSpPr>
            <a:spLocks noChangeShapeType="1"/>
          </p:cNvSpPr>
          <p:nvPr/>
        </p:nvSpPr>
        <p:spPr bwMode="auto">
          <a:xfrm rot="6600000">
            <a:off x="4013994" y="1916906"/>
            <a:ext cx="0" cy="191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2"/>
          <p:cNvSpPr>
            <a:spLocks noChangeShapeType="1"/>
          </p:cNvSpPr>
          <p:nvPr/>
        </p:nvSpPr>
        <p:spPr bwMode="auto">
          <a:xfrm rot="4380000" flipV="1">
            <a:off x="4102101" y="1190625"/>
            <a:ext cx="36512" cy="191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6" name="Oval 23"/>
          <p:cNvSpPr>
            <a:spLocks noChangeArrowheads="1"/>
          </p:cNvSpPr>
          <p:nvPr/>
        </p:nvSpPr>
        <p:spPr bwMode="auto">
          <a:xfrm rot="-830165">
            <a:off x="4187825" y="2209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Oval 24"/>
          <p:cNvSpPr>
            <a:spLocks noChangeArrowheads="1"/>
          </p:cNvSpPr>
          <p:nvPr/>
        </p:nvSpPr>
        <p:spPr bwMode="auto">
          <a:xfrm rot="-830165">
            <a:off x="5951538" y="28543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Oval 25"/>
          <p:cNvSpPr>
            <a:spLocks noChangeArrowheads="1"/>
          </p:cNvSpPr>
          <p:nvPr/>
        </p:nvSpPr>
        <p:spPr bwMode="auto">
          <a:xfrm rot="-830165">
            <a:off x="6424613" y="2717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9" name="Oval 26"/>
          <p:cNvSpPr>
            <a:spLocks noChangeArrowheads="1"/>
          </p:cNvSpPr>
          <p:nvPr/>
        </p:nvSpPr>
        <p:spPr bwMode="auto">
          <a:xfrm rot="-830165">
            <a:off x="5573713" y="240188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0" name="Oval 27"/>
          <p:cNvSpPr>
            <a:spLocks noChangeArrowheads="1"/>
          </p:cNvSpPr>
          <p:nvPr/>
        </p:nvSpPr>
        <p:spPr bwMode="auto">
          <a:xfrm rot="-830165">
            <a:off x="4684713" y="20653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1" name="Oval 28"/>
          <p:cNvSpPr>
            <a:spLocks noChangeArrowheads="1"/>
          </p:cNvSpPr>
          <p:nvPr/>
        </p:nvSpPr>
        <p:spPr bwMode="auto">
          <a:xfrm rot="-830165">
            <a:off x="6403975" y="24082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2" name="Oval 29"/>
          <p:cNvSpPr>
            <a:spLocks noChangeArrowheads="1"/>
          </p:cNvSpPr>
          <p:nvPr/>
        </p:nvSpPr>
        <p:spPr bwMode="auto">
          <a:xfrm rot="-830165">
            <a:off x="5986463" y="25463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3" name="Oval 30"/>
          <p:cNvSpPr>
            <a:spLocks noChangeArrowheads="1"/>
          </p:cNvSpPr>
          <p:nvPr/>
        </p:nvSpPr>
        <p:spPr bwMode="auto">
          <a:xfrm rot="-830165">
            <a:off x="5524500" y="26908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4" name="Oval 31"/>
          <p:cNvSpPr>
            <a:spLocks noChangeArrowheads="1"/>
          </p:cNvSpPr>
          <p:nvPr/>
        </p:nvSpPr>
        <p:spPr bwMode="auto">
          <a:xfrm rot="-830165">
            <a:off x="4643438" y="26606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5" name="Oval 32"/>
          <p:cNvSpPr>
            <a:spLocks noChangeArrowheads="1"/>
          </p:cNvSpPr>
          <p:nvPr/>
        </p:nvSpPr>
        <p:spPr bwMode="auto">
          <a:xfrm rot="-830165">
            <a:off x="3784600" y="2336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6" name="Oval 33"/>
          <p:cNvSpPr>
            <a:spLocks noChangeArrowheads="1"/>
          </p:cNvSpPr>
          <p:nvPr/>
        </p:nvSpPr>
        <p:spPr bwMode="auto">
          <a:xfrm rot="-830165">
            <a:off x="4591050" y="23431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7" name="Oval 34"/>
          <p:cNvSpPr>
            <a:spLocks noChangeArrowheads="1"/>
          </p:cNvSpPr>
          <p:nvPr/>
        </p:nvSpPr>
        <p:spPr bwMode="auto">
          <a:xfrm rot="-830165">
            <a:off x="4197350" y="24812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8" name="Oval 35"/>
          <p:cNvSpPr>
            <a:spLocks noChangeArrowheads="1"/>
          </p:cNvSpPr>
          <p:nvPr/>
        </p:nvSpPr>
        <p:spPr bwMode="auto">
          <a:xfrm rot="-830165">
            <a:off x="3735388" y="26257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9" name="Oval 36"/>
          <p:cNvSpPr>
            <a:spLocks noChangeArrowheads="1"/>
          </p:cNvSpPr>
          <p:nvPr/>
        </p:nvSpPr>
        <p:spPr bwMode="auto">
          <a:xfrm rot="-830165">
            <a:off x="5484813" y="20685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0" name="Oval 37"/>
          <p:cNvSpPr>
            <a:spLocks noChangeArrowheads="1"/>
          </p:cNvSpPr>
          <p:nvPr/>
        </p:nvSpPr>
        <p:spPr bwMode="auto">
          <a:xfrm rot="-830165">
            <a:off x="5067300" y="2206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1" name="Oval 38"/>
          <p:cNvSpPr>
            <a:spLocks noChangeArrowheads="1"/>
          </p:cNvSpPr>
          <p:nvPr/>
        </p:nvSpPr>
        <p:spPr bwMode="auto">
          <a:xfrm rot="-830165">
            <a:off x="5078413" y="28067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2" name="Oval 39"/>
          <p:cNvSpPr>
            <a:spLocks noChangeArrowheads="1"/>
          </p:cNvSpPr>
          <p:nvPr/>
        </p:nvSpPr>
        <p:spPr bwMode="auto">
          <a:xfrm rot="-830165">
            <a:off x="4616450" y="29511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3" name="Oval 40"/>
          <p:cNvSpPr>
            <a:spLocks noChangeArrowheads="1"/>
          </p:cNvSpPr>
          <p:nvPr/>
        </p:nvSpPr>
        <p:spPr bwMode="auto">
          <a:xfrm rot="-830165">
            <a:off x="5505450" y="29972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4" name="AutoShape 41"/>
          <p:cNvSpPr>
            <a:spLocks noChangeArrowheads="1"/>
          </p:cNvSpPr>
          <p:nvPr/>
        </p:nvSpPr>
        <p:spPr bwMode="auto">
          <a:xfrm rot="1200000">
            <a:off x="379413" y="1433513"/>
            <a:ext cx="2578100" cy="871537"/>
          </a:xfrm>
          <a:prstGeom prst="parallelogram">
            <a:avLst>
              <a:gd name="adj" fmla="val 133485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5" name="Line 42"/>
          <p:cNvSpPr>
            <a:spLocks noChangeShapeType="1"/>
          </p:cNvSpPr>
          <p:nvPr/>
        </p:nvSpPr>
        <p:spPr bwMode="auto">
          <a:xfrm rot="6600000" flipV="1">
            <a:off x="1497807" y="1180306"/>
            <a:ext cx="1588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6" name="Line 43"/>
          <p:cNvSpPr>
            <a:spLocks noChangeShapeType="1"/>
          </p:cNvSpPr>
          <p:nvPr/>
        </p:nvSpPr>
        <p:spPr bwMode="auto">
          <a:xfrm>
            <a:off x="304800" y="1095375"/>
            <a:ext cx="0" cy="735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7" name="Line 44"/>
          <p:cNvSpPr>
            <a:spLocks noChangeShapeType="1"/>
          </p:cNvSpPr>
          <p:nvPr/>
        </p:nvSpPr>
        <p:spPr bwMode="auto">
          <a:xfrm rot="6600000">
            <a:off x="1029494" y="1326356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8" name="Line 45"/>
          <p:cNvSpPr>
            <a:spLocks noChangeShapeType="1"/>
          </p:cNvSpPr>
          <p:nvPr/>
        </p:nvSpPr>
        <p:spPr bwMode="auto">
          <a:xfrm rot="4380000" flipV="1">
            <a:off x="917576" y="992187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9" name="Oval 46"/>
          <p:cNvSpPr>
            <a:spLocks noChangeArrowheads="1"/>
          </p:cNvSpPr>
          <p:nvPr/>
        </p:nvSpPr>
        <p:spPr bwMode="auto">
          <a:xfrm rot="-830165">
            <a:off x="285750" y="1797050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0" name="Line 47"/>
          <p:cNvSpPr>
            <a:spLocks noChangeShapeType="1"/>
          </p:cNvSpPr>
          <p:nvPr/>
        </p:nvSpPr>
        <p:spPr bwMode="auto">
          <a:xfrm rot="6600000">
            <a:off x="1989932" y="1040606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1" name="Oval 48"/>
          <p:cNvSpPr>
            <a:spLocks noChangeArrowheads="1"/>
          </p:cNvSpPr>
          <p:nvPr/>
        </p:nvSpPr>
        <p:spPr bwMode="auto">
          <a:xfrm rot="-830165">
            <a:off x="1239838" y="152241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2" name="Line 49"/>
          <p:cNvSpPr>
            <a:spLocks noChangeShapeType="1"/>
          </p:cNvSpPr>
          <p:nvPr/>
        </p:nvSpPr>
        <p:spPr bwMode="auto">
          <a:xfrm rot="4380000" flipV="1">
            <a:off x="1393826" y="1166812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3" name="Line 50"/>
          <p:cNvSpPr>
            <a:spLocks noChangeShapeType="1"/>
          </p:cNvSpPr>
          <p:nvPr/>
        </p:nvSpPr>
        <p:spPr bwMode="auto">
          <a:xfrm rot="4380000" flipV="1">
            <a:off x="1849438" y="1341437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4" name="Oval 51"/>
          <p:cNvSpPr>
            <a:spLocks noChangeArrowheads="1"/>
          </p:cNvSpPr>
          <p:nvPr/>
        </p:nvSpPr>
        <p:spPr bwMode="auto">
          <a:xfrm rot="-830165">
            <a:off x="760413" y="197643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5" name="Oval 52"/>
          <p:cNvSpPr>
            <a:spLocks noChangeArrowheads="1"/>
          </p:cNvSpPr>
          <p:nvPr/>
        </p:nvSpPr>
        <p:spPr bwMode="auto">
          <a:xfrm rot="-830165">
            <a:off x="1227138" y="184467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6" name="Oval 53"/>
          <p:cNvSpPr>
            <a:spLocks noChangeArrowheads="1"/>
          </p:cNvSpPr>
          <p:nvPr/>
        </p:nvSpPr>
        <p:spPr bwMode="auto">
          <a:xfrm rot="-830165">
            <a:off x="1712913" y="17018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7" name="Oval 54"/>
          <p:cNvSpPr>
            <a:spLocks noChangeArrowheads="1"/>
          </p:cNvSpPr>
          <p:nvPr/>
        </p:nvSpPr>
        <p:spPr bwMode="auto">
          <a:xfrm rot="-830165">
            <a:off x="1214438" y="2143125"/>
            <a:ext cx="57150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8" name="Oval 55"/>
          <p:cNvSpPr>
            <a:spLocks noChangeArrowheads="1"/>
          </p:cNvSpPr>
          <p:nvPr/>
        </p:nvSpPr>
        <p:spPr bwMode="auto">
          <a:xfrm rot="-830165">
            <a:off x="2166938" y="18669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9" name="Text Box 56"/>
          <p:cNvSpPr txBox="1">
            <a:spLocks noChangeArrowheads="1"/>
          </p:cNvSpPr>
          <p:nvPr/>
        </p:nvSpPr>
        <p:spPr bwMode="auto">
          <a:xfrm rot="-960000">
            <a:off x="1468438" y="1282700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66620" name="Text Box 57"/>
          <p:cNvSpPr txBox="1">
            <a:spLocks noChangeArrowheads="1"/>
          </p:cNvSpPr>
          <p:nvPr/>
        </p:nvSpPr>
        <p:spPr bwMode="auto">
          <a:xfrm rot="1230531">
            <a:off x="1697038" y="2363788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66621" name="Line 58"/>
          <p:cNvSpPr>
            <a:spLocks noChangeShapeType="1"/>
          </p:cNvSpPr>
          <p:nvPr/>
        </p:nvSpPr>
        <p:spPr bwMode="auto">
          <a:xfrm rot="6600000">
            <a:off x="913607" y="1880393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2" name="Line 59"/>
          <p:cNvSpPr>
            <a:spLocks noChangeShapeType="1"/>
          </p:cNvSpPr>
          <p:nvPr/>
        </p:nvSpPr>
        <p:spPr bwMode="auto">
          <a:xfrm rot="4380000" flipV="1">
            <a:off x="964407" y="1329531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3" name="Oval 60"/>
          <p:cNvSpPr>
            <a:spLocks noChangeArrowheads="1"/>
          </p:cNvSpPr>
          <p:nvPr/>
        </p:nvSpPr>
        <p:spPr bwMode="auto">
          <a:xfrm rot="-830165">
            <a:off x="752475" y="166528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4" name="Oval 61"/>
          <p:cNvSpPr>
            <a:spLocks noChangeArrowheads="1"/>
          </p:cNvSpPr>
          <p:nvPr/>
        </p:nvSpPr>
        <p:spPr bwMode="auto">
          <a:xfrm rot="-830165">
            <a:off x="1679575" y="20097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728663" y="2149475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0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2149475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860425" y="1377950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1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77950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25" name="Oval 64"/>
          <p:cNvSpPr>
            <a:spLocks noChangeArrowheads="1"/>
          </p:cNvSpPr>
          <p:nvPr/>
        </p:nvSpPr>
        <p:spPr bwMode="auto">
          <a:xfrm rot="-830165">
            <a:off x="1928813" y="1936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6" name="Oval 65"/>
          <p:cNvSpPr>
            <a:spLocks noChangeArrowheads="1"/>
          </p:cNvSpPr>
          <p:nvPr/>
        </p:nvSpPr>
        <p:spPr bwMode="auto">
          <a:xfrm rot="-830165">
            <a:off x="1481138" y="1766888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7" name="Oval 66"/>
          <p:cNvSpPr>
            <a:spLocks noChangeArrowheads="1"/>
          </p:cNvSpPr>
          <p:nvPr/>
        </p:nvSpPr>
        <p:spPr bwMode="auto">
          <a:xfrm rot="-830165">
            <a:off x="1014413" y="158750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8" name="Oval 67"/>
          <p:cNvSpPr>
            <a:spLocks noChangeArrowheads="1"/>
          </p:cNvSpPr>
          <p:nvPr/>
        </p:nvSpPr>
        <p:spPr bwMode="auto">
          <a:xfrm rot="-830165">
            <a:off x="1917700" y="17716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9" name="Oval 68"/>
          <p:cNvSpPr>
            <a:spLocks noChangeArrowheads="1"/>
          </p:cNvSpPr>
          <p:nvPr/>
        </p:nvSpPr>
        <p:spPr bwMode="auto">
          <a:xfrm rot="-830165">
            <a:off x="1698625" y="1844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0" name="Oval 69"/>
          <p:cNvSpPr>
            <a:spLocks noChangeArrowheads="1"/>
          </p:cNvSpPr>
          <p:nvPr/>
        </p:nvSpPr>
        <p:spPr bwMode="auto">
          <a:xfrm rot="-830165">
            <a:off x="1455738" y="19224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1" name="Oval 70"/>
          <p:cNvSpPr>
            <a:spLocks noChangeArrowheads="1"/>
          </p:cNvSpPr>
          <p:nvPr/>
        </p:nvSpPr>
        <p:spPr bwMode="auto">
          <a:xfrm rot="-830165">
            <a:off x="992188" y="19065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2" name="Oval 71"/>
          <p:cNvSpPr>
            <a:spLocks noChangeArrowheads="1"/>
          </p:cNvSpPr>
          <p:nvPr/>
        </p:nvSpPr>
        <p:spPr bwMode="auto">
          <a:xfrm rot="-830165">
            <a:off x="541338" y="173355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3" name="Oval 72"/>
          <p:cNvSpPr>
            <a:spLocks noChangeArrowheads="1"/>
          </p:cNvSpPr>
          <p:nvPr/>
        </p:nvSpPr>
        <p:spPr bwMode="auto">
          <a:xfrm rot="-830165">
            <a:off x="965200" y="17367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4" name="Oval 73"/>
          <p:cNvSpPr>
            <a:spLocks noChangeArrowheads="1"/>
          </p:cNvSpPr>
          <p:nvPr/>
        </p:nvSpPr>
        <p:spPr bwMode="auto">
          <a:xfrm rot="-830165">
            <a:off x="757238" y="1809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5" name="Oval 74"/>
          <p:cNvSpPr>
            <a:spLocks noChangeArrowheads="1"/>
          </p:cNvSpPr>
          <p:nvPr/>
        </p:nvSpPr>
        <p:spPr bwMode="auto">
          <a:xfrm rot="-830165">
            <a:off x="514350" y="18875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6" name="Oval 75"/>
          <p:cNvSpPr>
            <a:spLocks noChangeArrowheads="1"/>
          </p:cNvSpPr>
          <p:nvPr/>
        </p:nvSpPr>
        <p:spPr bwMode="auto">
          <a:xfrm rot="-830165">
            <a:off x="1435100" y="158908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7" name="Oval 76"/>
          <p:cNvSpPr>
            <a:spLocks noChangeArrowheads="1"/>
          </p:cNvSpPr>
          <p:nvPr/>
        </p:nvSpPr>
        <p:spPr bwMode="auto">
          <a:xfrm rot="-830165">
            <a:off x="1216025" y="166370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8" name="Oval 77"/>
          <p:cNvSpPr>
            <a:spLocks noChangeArrowheads="1"/>
          </p:cNvSpPr>
          <p:nvPr/>
        </p:nvSpPr>
        <p:spPr bwMode="auto">
          <a:xfrm rot="-830165">
            <a:off x="1220788" y="19843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9" name="Oval 78"/>
          <p:cNvSpPr>
            <a:spLocks noChangeArrowheads="1"/>
          </p:cNvSpPr>
          <p:nvPr/>
        </p:nvSpPr>
        <p:spPr bwMode="auto">
          <a:xfrm rot="-830165">
            <a:off x="977900" y="20621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0" name="Oval 79"/>
          <p:cNvSpPr>
            <a:spLocks noChangeArrowheads="1"/>
          </p:cNvSpPr>
          <p:nvPr/>
        </p:nvSpPr>
        <p:spPr bwMode="auto">
          <a:xfrm rot="-830165">
            <a:off x="1446213" y="20859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1" name="Text Box 80"/>
          <p:cNvSpPr txBox="1">
            <a:spLocks noChangeArrowheads="1"/>
          </p:cNvSpPr>
          <p:nvPr/>
        </p:nvSpPr>
        <p:spPr bwMode="auto">
          <a:xfrm rot="1121334">
            <a:off x="3209925" y="2820988"/>
            <a:ext cx="1416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Delay Spread</a:t>
            </a:r>
          </a:p>
        </p:txBody>
      </p:sp>
      <p:sp>
        <p:nvSpPr>
          <p:cNvPr id="66642" name="Text Box 81"/>
          <p:cNvSpPr txBox="1">
            <a:spLocks noChangeArrowheads="1"/>
          </p:cNvSpPr>
          <p:nvPr/>
        </p:nvSpPr>
        <p:spPr bwMode="auto">
          <a:xfrm rot="-960000">
            <a:off x="3317875" y="1825625"/>
            <a:ext cx="1608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 Spread</a:t>
            </a:r>
          </a:p>
        </p:txBody>
      </p:sp>
      <p:sp>
        <p:nvSpPr>
          <p:cNvPr id="66643" name="Line 82"/>
          <p:cNvSpPr>
            <a:spLocks noChangeShapeType="1"/>
          </p:cNvSpPr>
          <p:nvPr/>
        </p:nvSpPr>
        <p:spPr bwMode="auto">
          <a:xfrm flipV="1">
            <a:off x="6948488" y="1760538"/>
            <a:ext cx="123825" cy="81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6748463" y="1271588"/>
          <a:ext cx="9461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82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1271588"/>
                        <a:ext cx="9461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4" name="Oval 84"/>
          <p:cNvSpPr>
            <a:spLocks noChangeAspect="1" noChangeArrowheads="1"/>
          </p:cNvSpPr>
          <p:nvPr/>
        </p:nvSpPr>
        <p:spPr bwMode="auto">
          <a:xfrm rot="-830165">
            <a:off x="6843713" y="2568575"/>
            <a:ext cx="182562" cy="11271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45" name="AutoShape 85"/>
          <p:cNvSpPr>
            <a:spLocks noChangeArrowheads="1"/>
          </p:cNvSpPr>
          <p:nvPr/>
        </p:nvSpPr>
        <p:spPr bwMode="auto">
          <a:xfrm rot="494588">
            <a:off x="2176463" y="2058988"/>
            <a:ext cx="901700" cy="385762"/>
          </a:xfrm>
          <a:prstGeom prst="leftRightArrow">
            <a:avLst>
              <a:gd name="adj1" fmla="val 50000"/>
              <a:gd name="adj2" fmla="val 46749"/>
            </a:avLst>
          </a:prstGeom>
          <a:solidFill>
            <a:srgbClr val="FF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4"/>
          <p:cNvSpPr>
            <a:spLocks noGrp="1" noChangeArrowheads="1"/>
          </p:cNvSpPr>
          <p:nvPr>
            <p:ph type="title"/>
          </p:nvPr>
        </p:nvSpPr>
        <p:spPr>
          <a:xfrm>
            <a:off x="800100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MIMO Channel with Doppler and Multipath</a:t>
            </a:r>
          </a:p>
        </p:txBody>
      </p:sp>
      <p:sp>
        <p:nvSpPr>
          <p:cNvPr id="6861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1" name="Freeform 8"/>
          <p:cNvSpPr>
            <a:spLocks/>
          </p:cNvSpPr>
          <p:nvPr/>
        </p:nvSpPr>
        <p:spPr bwMode="auto">
          <a:xfrm>
            <a:off x="406717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7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2" name="Rectangle 9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3" name="Freeform 10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4" name="Rectangle 11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25" name="Rectangle 12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26" name="Rectangle 13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27" name="Rectangle 14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68628" name="Rectangle 15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29" name="Freeform 16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0" name="Freeform 17"/>
          <p:cNvSpPr>
            <a:spLocks/>
          </p:cNvSpPr>
          <p:nvPr/>
        </p:nvSpPr>
        <p:spPr bwMode="auto">
          <a:xfrm>
            <a:off x="557212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Freeform 18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Rectangle 19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Freeform 20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4" name="Rectangle 21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35" name="Rectangle 22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36" name="Rectangle 23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37" name="Rectangle 24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68638" name="Rectangle 25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39" name="Freeform 26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0" name="Freeform 27"/>
          <p:cNvSpPr>
            <a:spLocks/>
          </p:cNvSpPr>
          <p:nvPr/>
        </p:nvSpPr>
        <p:spPr bwMode="auto">
          <a:xfrm>
            <a:off x="7624763" y="2859088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1" name="Freeform 28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2" name="Rectangle 29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3" name="Freeform 30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4" name="Rectangle 31"/>
          <p:cNvSpPr>
            <a:spLocks noChangeArrowheads="1"/>
          </p:cNvSpPr>
          <p:nvPr/>
        </p:nvSpPr>
        <p:spPr bwMode="auto">
          <a:xfrm>
            <a:off x="67341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45" name="Rectangle 32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46" name="Rectangle 33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68647" name="Rectangle 34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48" name="Rectangle 35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49" name="Freeform 36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0" name="Freeform 37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1" name="Freeform 38"/>
          <p:cNvSpPr>
            <a:spLocks/>
          </p:cNvSpPr>
          <p:nvPr/>
        </p:nvSpPr>
        <p:spPr bwMode="auto">
          <a:xfrm>
            <a:off x="5368925" y="4243388"/>
            <a:ext cx="1966913" cy="693737"/>
          </a:xfrm>
          <a:custGeom>
            <a:avLst/>
            <a:gdLst>
              <a:gd name="T0" fmla="*/ 0 w 1239"/>
              <a:gd name="T1" fmla="*/ 2147483647 h 437"/>
              <a:gd name="T2" fmla="*/ 0 w 1239"/>
              <a:gd name="T3" fmla="*/ 0 h 437"/>
              <a:gd name="T4" fmla="*/ 2147483647 w 1239"/>
              <a:gd name="T5" fmla="*/ 2147483647 h 437"/>
              <a:gd name="T6" fmla="*/ 2147483647 w 1239"/>
              <a:gd name="T7" fmla="*/ 2147483647 h 437"/>
              <a:gd name="T8" fmla="*/ 2147483647 w 1239"/>
              <a:gd name="T9" fmla="*/ 2147483647 h 437"/>
              <a:gd name="T10" fmla="*/ 0 w 1239"/>
              <a:gd name="T11" fmla="*/ 2147483647 h 43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9"/>
              <a:gd name="T19" fmla="*/ 0 h 437"/>
              <a:gd name="T20" fmla="*/ 1239 w 1239"/>
              <a:gd name="T21" fmla="*/ 437 h 43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9" h="437">
                <a:moveTo>
                  <a:pt x="0" y="19"/>
                </a:moveTo>
                <a:lnTo>
                  <a:pt x="0" y="0"/>
                </a:lnTo>
                <a:lnTo>
                  <a:pt x="1239" y="419"/>
                </a:lnTo>
                <a:lnTo>
                  <a:pt x="1230" y="428"/>
                </a:lnTo>
                <a:lnTo>
                  <a:pt x="1230" y="437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2" name="Freeform 39"/>
          <p:cNvSpPr>
            <a:spLocks/>
          </p:cNvSpPr>
          <p:nvPr/>
        </p:nvSpPr>
        <p:spPr bwMode="auto">
          <a:xfrm>
            <a:off x="7321550" y="4908550"/>
            <a:ext cx="42863" cy="42863"/>
          </a:xfrm>
          <a:custGeom>
            <a:avLst/>
            <a:gdLst>
              <a:gd name="T0" fmla="*/ 0 w 27"/>
              <a:gd name="T1" fmla="*/ 2147483647 h 27"/>
              <a:gd name="T2" fmla="*/ 2147483647 w 27"/>
              <a:gd name="T3" fmla="*/ 0 h 27"/>
              <a:gd name="T4" fmla="*/ 2147483647 w 27"/>
              <a:gd name="T5" fmla="*/ 2147483647 h 27"/>
              <a:gd name="T6" fmla="*/ 2147483647 w 27"/>
              <a:gd name="T7" fmla="*/ 2147483647 h 27"/>
              <a:gd name="T8" fmla="*/ 0 w 27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18"/>
                </a:moveTo>
                <a:lnTo>
                  <a:pt x="9" y="0"/>
                </a:lnTo>
                <a:lnTo>
                  <a:pt x="27" y="18"/>
                </a:lnTo>
                <a:lnTo>
                  <a:pt x="18" y="27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3" name="Freeform 40"/>
          <p:cNvSpPr>
            <a:spLocks/>
          </p:cNvSpPr>
          <p:nvPr/>
        </p:nvSpPr>
        <p:spPr bwMode="auto">
          <a:xfrm>
            <a:off x="7350125" y="4937125"/>
            <a:ext cx="44450" cy="57150"/>
          </a:xfrm>
          <a:custGeom>
            <a:avLst/>
            <a:gdLst>
              <a:gd name="T0" fmla="*/ 0 w 28"/>
              <a:gd name="T1" fmla="*/ 2147483647 h 36"/>
              <a:gd name="T2" fmla="*/ 2147483647 w 28"/>
              <a:gd name="T3" fmla="*/ 0 h 36"/>
              <a:gd name="T4" fmla="*/ 2147483647 w 28"/>
              <a:gd name="T5" fmla="*/ 2147483647 h 36"/>
              <a:gd name="T6" fmla="*/ 2147483647 w 28"/>
              <a:gd name="T7" fmla="*/ 2147483647 h 36"/>
              <a:gd name="T8" fmla="*/ 0 w 28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9"/>
                </a:moveTo>
                <a:lnTo>
                  <a:pt x="9" y="0"/>
                </a:lnTo>
                <a:lnTo>
                  <a:pt x="28" y="27"/>
                </a:lnTo>
                <a:lnTo>
                  <a:pt x="19" y="36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4" name="Freeform 41"/>
          <p:cNvSpPr>
            <a:spLocks/>
          </p:cNvSpPr>
          <p:nvPr/>
        </p:nvSpPr>
        <p:spPr bwMode="auto">
          <a:xfrm>
            <a:off x="7250113" y="4835525"/>
            <a:ext cx="130175" cy="158750"/>
          </a:xfrm>
          <a:custGeom>
            <a:avLst/>
            <a:gdLst>
              <a:gd name="T0" fmla="*/ 2147483647 w 82"/>
              <a:gd name="T1" fmla="*/ 2147483647 h 100"/>
              <a:gd name="T2" fmla="*/ 0 w 82"/>
              <a:gd name="T3" fmla="*/ 2147483647 h 100"/>
              <a:gd name="T4" fmla="*/ 2147483647 w 82"/>
              <a:gd name="T5" fmla="*/ 2147483647 h 100"/>
              <a:gd name="T6" fmla="*/ 2147483647 w 82"/>
              <a:gd name="T7" fmla="*/ 0 h 100"/>
              <a:gd name="T8" fmla="*/ 2147483647 w 8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100"/>
              <a:gd name="T17" fmla="*/ 82 w 8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100">
                <a:moveTo>
                  <a:pt x="82" y="100"/>
                </a:moveTo>
                <a:lnTo>
                  <a:pt x="0" y="46"/>
                </a:lnTo>
                <a:lnTo>
                  <a:pt x="36" y="27"/>
                </a:lnTo>
                <a:lnTo>
                  <a:pt x="72" y="0"/>
                </a:lnTo>
                <a:lnTo>
                  <a:pt x="8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5" name="Freeform 42"/>
          <p:cNvSpPr>
            <a:spLocks/>
          </p:cNvSpPr>
          <p:nvPr/>
        </p:nvSpPr>
        <p:spPr bwMode="auto">
          <a:xfrm>
            <a:off x="7350125" y="4894263"/>
            <a:ext cx="420688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6" name="Freeform 43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7" name="Freeform 44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8" name="Freeform 45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9" name="Freeform 46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0" name="Freeform 47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1" name="Freeform 48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2" name="Rectangle 49"/>
          <p:cNvSpPr>
            <a:spLocks noChangeArrowheads="1"/>
          </p:cNvSpPr>
          <p:nvPr/>
        </p:nvSpPr>
        <p:spPr bwMode="auto">
          <a:xfrm>
            <a:off x="4305300" y="1192213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3" name="Rectangle 50"/>
          <p:cNvSpPr>
            <a:spLocks noChangeArrowheads="1"/>
          </p:cNvSpPr>
          <p:nvPr/>
        </p:nvSpPr>
        <p:spPr bwMode="auto">
          <a:xfrm>
            <a:off x="4103688" y="1192213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4" name="Rectangle 51"/>
          <p:cNvSpPr>
            <a:spLocks noChangeArrowheads="1"/>
          </p:cNvSpPr>
          <p:nvPr/>
        </p:nvSpPr>
        <p:spPr bwMode="auto">
          <a:xfrm>
            <a:off x="4189413" y="1192213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5" name="Rectangle 52"/>
          <p:cNvSpPr>
            <a:spLocks noChangeArrowheads="1"/>
          </p:cNvSpPr>
          <p:nvPr/>
        </p:nvSpPr>
        <p:spPr bwMode="auto">
          <a:xfrm>
            <a:off x="3943350" y="1192213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666" name="Rectangle 53"/>
          <p:cNvSpPr>
            <a:spLocks noChangeArrowheads="1"/>
          </p:cNvSpPr>
          <p:nvPr/>
        </p:nvSpPr>
        <p:spPr bwMode="auto">
          <a:xfrm>
            <a:off x="83121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7" name="Rectangle 54"/>
          <p:cNvSpPr>
            <a:spLocks noChangeArrowheads="1"/>
          </p:cNvSpPr>
          <p:nvPr/>
        </p:nvSpPr>
        <p:spPr bwMode="auto">
          <a:xfrm>
            <a:off x="81089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8" name="Rectangle 55"/>
          <p:cNvSpPr>
            <a:spLocks noChangeArrowheads="1"/>
          </p:cNvSpPr>
          <p:nvPr/>
        </p:nvSpPr>
        <p:spPr bwMode="auto">
          <a:xfrm>
            <a:off x="8181975" y="56070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9" name="Rectangle 56"/>
          <p:cNvSpPr>
            <a:spLocks noChangeArrowheads="1"/>
          </p:cNvSpPr>
          <p:nvPr/>
        </p:nvSpPr>
        <p:spPr bwMode="auto">
          <a:xfrm>
            <a:off x="7964488" y="56070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670" name="Freeform 57"/>
          <p:cNvSpPr>
            <a:spLocks/>
          </p:cNvSpPr>
          <p:nvPr/>
        </p:nvSpPr>
        <p:spPr bwMode="auto">
          <a:xfrm>
            <a:off x="7697788" y="5226050"/>
            <a:ext cx="217487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1" name="Freeform 58"/>
          <p:cNvSpPr>
            <a:spLocks/>
          </p:cNvSpPr>
          <p:nvPr/>
        </p:nvSpPr>
        <p:spPr bwMode="auto">
          <a:xfrm>
            <a:off x="7827963" y="5413375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2" name="Rectangle 59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73" name="Rectangle 60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68674" name="Rectangle 61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75" name="Rectangle 62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68676" name="Rectangle 63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77" name="Rectangle 64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78" name="Rectangle 65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68679" name="Rectangle 66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80" name="Rectangle 67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68681" name="Rectangle 68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2" name="Rectangle 69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83" name="Rectangle 70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84" name="Rectangle 71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68685" name="Rectangle 72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68686" name="Rectangle 73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68687" name="Rectangle 74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8" name="Rectangle 75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68689" name="Rectangle 76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0" name="Rectangle 77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68691" name="Rectangle 78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2" name="Rectangle 79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68693" name="Rectangle 80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68694" name="Rectangle 81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5" name="Rectangle 82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68696" name="Rectangle 83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697" name="Rectangle 84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68698" name="Rectangle 85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68699" name="Rectangle 86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68700" name="Rectangle 87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68701" name="Rectangle 88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702" name="Rectangle 89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703" name="Freeform 90"/>
          <p:cNvSpPr>
            <a:spLocks/>
          </p:cNvSpPr>
          <p:nvPr/>
        </p:nvSpPr>
        <p:spPr bwMode="auto">
          <a:xfrm>
            <a:off x="49641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4" name="Freeform 91"/>
          <p:cNvSpPr>
            <a:spLocks/>
          </p:cNvSpPr>
          <p:nvPr/>
        </p:nvSpPr>
        <p:spPr bwMode="auto">
          <a:xfrm>
            <a:off x="44577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5" name="Freeform 92"/>
          <p:cNvSpPr>
            <a:spLocks/>
          </p:cNvSpPr>
          <p:nvPr/>
        </p:nvSpPr>
        <p:spPr bwMode="auto">
          <a:xfrm>
            <a:off x="44577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6" name="Freeform 93"/>
          <p:cNvSpPr>
            <a:spLocks/>
          </p:cNvSpPr>
          <p:nvPr/>
        </p:nvSpPr>
        <p:spPr bwMode="auto">
          <a:xfrm>
            <a:off x="44434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7" name="Freeform 94"/>
          <p:cNvSpPr>
            <a:spLocks/>
          </p:cNvSpPr>
          <p:nvPr/>
        </p:nvSpPr>
        <p:spPr bwMode="auto">
          <a:xfrm>
            <a:off x="44434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8" name="Rectangle 95"/>
          <p:cNvSpPr>
            <a:spLocks noChangeArrowheads="1"/>
          </p:cNvSpPr>
          <p:nvPr/>
        </p:nvSpPr>
        <p:spPr bwMode="auto">
          <a:xfrm>
            <a:off x="50800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9" name="Freeform 96"/>
          <p:cNvSpPr>
            <a:spLocks/>
          </p:cNvSpPr>
          <p:nvPr/>
        </p:nvSpPr>
        <p:spPr bwMode="auto">
          <a:xfrm>
            <a:off x="44577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0" name="Freeform 97"/>
          <p:cNvSpPr>
            <a:spLocks/>
          </p:cNvSpPr>
          <p:nvPr/>
        </p:nvSpPr>
        <p:spPr bwMode="auto">
          <a:xfrm>
            <a:off x="50800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1" name="Freeform 98"/>
          <p:cNvSpPr>
            <a:spLocks/>
          </p:cNvSpPr>
          <p:nvPr/>
        </p:nvSpPr>
        <p:spPr bwMode="auto">
          <a:xfrm>
            <a:off x="44434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2" name="Freeform 99"/>
          <p:cNvSpPr>
            <a:spLocks/>
          </p:cNvSpPr>
          <p:nvPr/>
        </p:nvSpPr>
        <p:spPr bwMode="auto">
          <a:xfrm>
            <a:off x="44577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3" name="Rectangle 100"/>
          <p:cNvSpPr>
            <a:spLocks noChangeArrowheads="1"/>
          </p:cNvSpPr>
          <p:nvPr/>
        </p:nvSpPr>
        <p:spPr bwMode="auto">
          <a:xfrm>
            <a:off x="50800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4" name="Freeform 101"/>
          <p:cNvSpPr>
            <a:spLocks/>
          </p:cNvSpPr>
          <p:nvPr/>
        </p:nvSpPr>
        <p:spPr bwMode="auto">
          <a:xfrm>
            <a:off x="44434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5" name="Freeform 102"/>
          <p:cNvSpPr>
            <a:spLocks/>
          </p:cNvSpPr>
          <p:nvPr/>
        </p:nvSpPr>
        <p:spPr bwMode="auto">
          <a:xfrm>
            <a:off x="50800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6" name="Freeform 103"/>
          <p:cNvSpPr>
            <a:spLocks/>
          </p:cNvSpPr>
          <p:nvPr/>
        </p:nvSpPr>
        <p:spPr bwMode="auto">
          <a:xfrm>
            <a:off x="4457700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7" name="Freeform 104"/>
          <p:cNvSpPr>
            <a:spLocks/>
          </p:cNvSpPr>
          <p:nvPr/>
        </p:nvSpPr>
        <p:spPr bwMode="auto">
          <a:xfrm>
            <a:off x="44577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8" name="Freeform 105"/>
          <p:cNvSpPr>
            <a:spLocks/>
          </p:cNvSpPr>
          <p:nvPr/>
        </p:nvSpPr>
        <p:spPr bwMode="auto">
          <a:xfrm>
            <a:off x="44434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9" name="Freeform 106"/>
          <p:cNvSpPr>
            <a:spLocks/>
          </p:cNvSpPr>
          <p:nvPr/>
        </p:nvSpPr>
        <p:spPr bwMode="auto">
          <a:xfrm>
            <a:off x="44434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0" name="Rectangle 107"/>
          <p:cNvSpPr>
            <a:spLocks noChangeArrowheads="1"/>
          </p:cNvSpPr>
          <p:nvPr/>
        </p:nvSpPr>
        <p:spPr bwMode="auto">
          <a:xfrm>
            <a:off x="50800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1" name="Freeform 108"/>
          <p:cNvSpPr>
            <a:spLocks/>
          </p:cNvSpPr>
          <p:nvPr/>
        </p:nvSpPr>
        <p:spPr bwMode="auto">
          <a:xfrm>
            <a:off x="422592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2" name="Freeform 109"/>
          <p:cNvSpPr>
            <a:spLocks/>
          </p:cNvSpPr>
          <p:nvPr/>
        </p:nvSpPr>
        <p:spPr bwMode="auto">
          <a:xfrm>
            <a:off x="50800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3" name="Freeform 110"/>
          <p:cNvSpPr>
            <a:spLocks/>
          </p:cNvSpPr>
          <p:nvPr/>
        </p:nvSpPr>
        <p:spPr bwMode="auto">
          <a:xfrm>
            <a:off x="42116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4" name="Freeform 111"/>
          <p:cNvSpPr>
            <a:spLocks/>
          </p:cNvSpPr>
          <p:nvPr/>
        </p:nvSpPr>
        <p:spPr bwMode="auto">
          <a:xfrm>
            <a:off x="422592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5" name="Rectangle 112"/>
          <p:cNvSpPr>
            <a:spLocks noChangeArrowheads="1"/>
          </p:cNvSpPr>
          <p:nvPr/>
        </p:nvSpPr>
        <p:spPr bwMode="auto">
          <a:xfrm>
            <a:off x="48482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6" name="Freeform 113"/>
          <p:cNvSpPr>
            <a:spLocks/>
          </p:cNvSpPr>
          <p:nvPr/>
        </p:nvSpPr>
        <p:spPr bwMode="auto">
          <a:xfrm>
            <a:off x="42116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7" name="Freeform 114"/>
          <p:cNvSpPr>
            <a:spLocks/>
          </p:cNvSpPr>
          <p:nvPr/>
        </p:nvSpPr>
        <p:spPr bwMode="auto">
          <a:xfrm>
            <a:off x="48482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8" name="Freeform 115"/>
          <p:cNvSpPr>
            <a:spLocks/>
          </p:cNvSpPr>
          <p:nvPr/>
        </p:nvSpPr>
        <p:spPr bwMode="auto">
          <a:xfrm>
            <a:off x="422592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9" name="Freeform 116"/>
          <p:cNvSpPr>
            <a:spLocks/>
          </p:cNvSpPr>
          <p:nvPr/>
        </p:nvSpPr>
        <p:spPr bwMode="auto">
          <a:xfrm>
            <a:off x="422592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0" name="Freeform 117"/>
          <p:cNvSpPr>
            <a:spLocks/>
          </p:cNvSpPr>
          <p:nvPr/>
        </p:nvSpPr>
        <p:spPr bwMode="auto">
          <a:xfrm>
            <a:off x="42116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1" name="Freeform 118"/>
          <p:cNvSpPr>
            <a:spLocks/>
          </p:cNvSpPr>
          <p:nvPr/>
        </p:nvSpPr>
        <p:spPr bwMode="auto">
          <a:xfrm>
            <a:off x="42116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2" name="Rectangle 119"/>
          <p:cNvSpPr>
            <a:spLocks noChangeArrowheads="1"/>
          </p:cNvSpPr>
          <p:nvPr/>
        </p:nvSpPr>
        <p:spPr bwMode="auto">
          <a:xfrm>
            <a:off x="48482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3" name="Freeform 120"/>
          <p:cNvSpPr>
            <a:spLocks/>
          </p:cNvSpPr>
          <p:nvPr/>
        </p:nvSpPr>
        <p:spPr bwMode="auto">
          <a:xfrm>
            <a:off x="422592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4" name="Freeform 121"/>
          <p:cNvSpPr>
            <a:spLocks/>
          </p:cNvSpPr>
          <p:nvPr/>
        </p:nvSpPr>
        <p:spPr bwMode="auto">
          <a:xfrm>
            <a:off x="48482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5" name="Freeform 122"/>
          <p:cNvSpPr>
            <a:spLocks/>
          </p:cNvSpPr>
          <p:nvPr/>
        </p:nvSpPr>
        <p:spPr bwMode="auto">
          <a:xfrm>
            <a:off x="42116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6" name="Freeform 123"/>
          <p:cNvSpPr>
            <a:spLocks/>
          </p:cNvSpPr>
          <p:nvPr/>
        </p:nvSpPr>
        <p:spPr bwMode="auto">
          <a:xfrm>
            <a:off x="422592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7" name="Rectangle 124"/>
          <p:cNvSpPr>
            <a:spLocks noChangeArrowheads="1"/>
          </p:cNvSpPr>
          <p:nvPr/>
        </p:nvSpPr>
        <p:spPr bwMode="auto">
          <a:xfrm>
            <a:off x="48482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8" name="Freeform 125"/>
          <p:cNvSpPr>
            <a:spLocks/>
          </p:cNvSpPr>
          <p:nvPr/>
        </p:nvSpPr>
        <p:spPr bwMode="auto">
          <a:xfrm>
            <a:off x="42116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9" name="Freeform 126"/>
          <p:cNvSpPr>
            <a:spLocks/>
          </p:cNvSpPr>
          <p:nvPr/>
        </p:nvSpPr>
        <p:spPr bwMode="auto">
          <a:xfrm>
            <a:off x="48482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0" name="Freeform 127"/>
          <p:cNvSpPr>
            <a:spLocks/>
          </p:cNvSpPr>
          <p:nvPr/>
        </p:nvSpPr>
        <p:spPr bwMode="auto">
          <a:xfrm>
            <a:off x="5080000" y="3970338"/>
            <a:ext cx="303213" cy="288925"/>
          </a:xfrm>
          <a:custGeom>
            <a:avLst/>
            <a:gdLst>
              <a:gd name="T0" fmla="*/ 0 w 191"/>
              <a:gd name="T1" fmla="*/ 2147483647 h 182"/>
              <a:gd name="T2" fmla="*/ 2147483647 w 191"/>
              <a:gd name="T3" fmla="*/ 0 h 182"/>
              <a:gd name="T4" fmla="*/ 2147483647 w 191"/>
              <a:gd name="T5" fmla="*/ 2147483647 h 182"/>
              <a:gd name="T6" fmla="*/ 2147483647 w 191"/>
              <a:gd name="T7" fmla="*/ 2147483647 h 182"/>
              <a:gd name="T8" fmla="*/ 0 w 191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82"/>
              <a:gd name="T17" fmla="*/ 191 w 191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82">
                <a:moveTo>
                  <a:pt x="0" y="9"/>
                </a:moveTo>
                <a:lnTo>
                  <a:pt x="18" y="0"/>
                </a:lnTo>
                <a:lnTo>
                  <a:pt x="191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1" name="Freeform 128"/>
          <p:cNvSpPr>
            <a:spLocks/>
          </p:cNvSpPr>
          <p:nvPr/>
        </p:nvSpPr>
        <p:spPr bwMode="auto">
          <a:xfrm>
            <a:off x="6469063" y="3738563"/>
            <a:ext cx="244475" cy="246062"/>
          </a:xfrm>
          <a:custGeom>
            <a:avLst/>
            <a:gdLst>
              <a:gd name="T0" fmla="*/ 0 w 154"/>
              <a:gd name="T1" fmla="*/ 2147483647 h 155"/>
              <a:gd name="T2" fmla="*/ 2147483647 w 154"/>
              <a:gd name="T3" fmla="*/ 0 h 155"/>
              <a:gd name="T4" fmla="*/ 2147483647 w 154"/>
              <a:gd name="T5" fmla="*/ 2147483647 h 155"/>
              <a:gd name="T6" fmla="*/ 2147483647 w 154"/>
              <a:gd name="T7" fmla="*/ 2147483647 h 155"/>
              <a:gd name="T8" fmla="*/ 0 w 154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4"/>
              <a:gd name="T16" fmla="*/ 0 h 155"/>
              <a:gd name="T17" fmla="*/ 154 w 154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4" h="155">
                <a:moveTo>
                  <a:pt x="0" y="9"/>
                </a:moveTo>
                <a:lnTo>
                  <a:pt x="9" y="0"/>
                </a:lnTo>
                <a:lnTo>
                  <a:pt x="154" y="146"/>
                </a:lnTo>
                <a:lnTo>
                  <a:pt x="145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2" name="Freeform 129"/>
          <p:cNvSpPr>
            <a:spLocks/>
          </p:cNvSpPr>
          <p:nvPr/>
        </p:nvSpPr>
        <p:spPr bwMode="auto">
          <a:xfrm>
            <a:off x="5962650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3" name="Freeform 130"/>
          <p:cNvSpPr>
            <a:spLocks/>
          </p:cNvSpPr>
          <p:nvPr/>
        </p:nvSpPr>
        <p:spPr bwMode="auto">
          <a:xfrm>
            <a:off x="5962650" y="347980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4" name="Freeform 131"/>
          <p:cNvSpPr>
            <a:spLocks/>
          </p:cNvSpPr>
          <p:nvPr/>
        </p:nvSpPr>
        <p:spPr bwMode="auto">
          <a:xfrm>
            <a:off x="5948363" y="346551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5" name="Freeform 132"/>
          <p:cNvSpPr>
            <a:spLocks/>
          </p:cNvSpPr>
          <p:nvPr/>
        </p:nvSpPr>
        <p:spPr bwMode="auto">
          <a:xfrm>
            <a:off x="5948363" y="346551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6" name="Rectangle 133"/>
          <p:cNvSpPr>
            <a:spLocks noChangeArrowheads="1"/>
          </p:cNvSpPr>
          <p:nvPr/>
        </p:nvSpPr>
        <p:spPr bwMode="auto">
          <a:xfrm>
            <a:off x="6583363" y="410051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7" name="Freeform 134"/>
          <p:cNvSpPr>
            <a:spLocks/>
          </p:cNvSpPr>
          <p:nvPr/>
        </p:nvSpPr>
        <p:spPr bwMode="auto">
          <a:xfrm>
            <a:off x="5962650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8" name="Freeform 135"/>
          <p:cNvSpPr>
            <a:spLocks/>
          </p:cNvSpPr>
          <p:nvPr/>
        </p:nvSpPr>
        <p:spPr bwMode="auto">
          <a:xfrm>
            <a:off x="6583363" y="410051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9" name="Freeform 136"/>
          <p:cNvSpPr>
            <a:spLocks/>
          </p:cNvSpPr>
          <p:nvPr/>
        </p:nvSpPr>
        <p:spPr bwMode="auto">
          <a:xfrm>
            <a:off x="5948363" y="3219450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Freeform 137"/>
          <p:cNvSpPr>
            <a:spLocks/>
          </p:cNvSpPr>
          <p:nvPr/>
        </p:nvSpPr>
        <p:spPr bwMode="auto">
          <a:xfrm>
            <a:off x="5962650" y="3233738"/>
            <a:ext cx="620713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1" name="Rectangle 138"/>
          <p:cNvSpPr>
            <a:spLocks noChangeArrowheads="1"/>
          </p:cNvSpPr>
          <p:nvPr/>
        </p:nvSpPr>
        <p:spPr bwMode="auto">
          <a:xfrm>
            <a:off x="6583363" y="3854450"/>
            <a:ext cx="246062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2" name="Freeform 139"/>
          <p:cNvSpPr>
            <a:spLocks/>
          </p:cNvSpPr>
          <p:nvPr/>
        </p:nvSpPr>
        <p:spPr bwMode="auto">
          <a:xfrm>
            <a:off x="5948363" y="3219450"/>
            <a:ext cx="635000" cy="881063"/>
          </a:xfrm>
          <a:custGeom>
            <a:avLst/>
            <a:gdLst>
              <a:gd name="T0" fmla="*/ 0 w 400"/>
              <a:gd name="T1" fmla="*/ 2147483647 h 555"/>
              <a:gd name="T2" fmla="*/ 2147483647 w 400"/>
              <a:gd name="T3" fmla="*/ 2147483647 h 555"/>
              <a:gd name="T4" fmla="*/ 2147483647 w 400"/>
              <a:gd name="T5" fmla="*/ 2147483647 h 555"/>
              <a:gd name="T6" fmla="*/ 0 w 400"/>
              <a:gd name="T7" fmla="*/ 0 h 555"/>
              <a:gd name="T8" fmla="*/ 0 w 400"/>
              <a:gd name="T9" fmla="*/ 2147483647 h 555"/>
              <a:gd name="T10" fmla="*/ 0 w 400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5"/>
              <a:gd name="T20" fmla="*/ 400 w 400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5">
                <a:moveTo>
                  <a:pt x="0" y="155"/>
                </a:moveTo>
                <a:lnTo>
                  <a:pt x="400" y="555"/>
                </a:lnTo>
                <a:lnTo>
                  <a:pt x="400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3" name="Freeform 140"/>
          <p:cNvSpPr>
            <a:spLocks/>
          </p:cNvSpPr>
          <p:nvPr/>
        </p:nvSpPr>
        <p:spPr bwMode="auto">
          <a:xfrm>
            <a:off x="6583363" y="3854450"/>
            <a:ext cx="246062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4" name="Freeform 141"/>
          <p:cNvSpPr>
            <a:spLocks/>
          </p:cNvSpPr>
          <p:nvPr/>
        </p:nvSpPr>
        <p:spPr bwMode="auto">
          <a:xfrm>
            <a:off x="5962650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5" name="Freeform 142"/>
          <p:cNvSpPr>
            <a:spLocks/>
          </p:cNvSpPr>
          <p:nvPr/>
        </p:nvSpPr>
        <p:spPr bwMode="auto">
          <a:xfrm>
            <a:off x="5962650" y="300355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6" name="Freeform 143"/>
          <p:cNvSpPr>
            <a:spLocks/>
          </p:cNvSpPr>
          <p:nvPr/>
        </p:nvSpPr>
        <p:spPr bwMode="auto">
          <a:xfrm>
            <a:off x="5948363" y="298926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7" name="Freeform 144"/>
          <p:cNvSpPr>
            <a:spLocks/>
          </p:cNvSpPr>
          <p:nvPr/>
        </p:nvSpPr>
        <p:spPr bwMode="auto">
          <a:xfrm>
            <a:off x="5948363" y="298926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8" name="Rectangle 145"/>
          <p:cNvSpPr>
            <a:spLocks noChangeArrowheads="1"/>
          </p:cNvSpPr>
          <p:nvPr/>
        </p:nvSpPr>
        <p:spPr bwMode="auto">
          <a:xfrm>
            <a:off x="6583363" y="362426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9" name="Freeform 146"/>
          <p:cNvSpPr>
            <a:spLocks/>
          </p:cNvSpPr>
          <p:nvPr/>
        </p:nvSpPr>
        <p:spPr bwMode="auto">
          <a:xfrm>
            <a:off x="573087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0" name="Freeform 147"/>
          <p:cNvSpPr>
            <a:spLocks/>
          </p:cNvSpPr>
          <p:nvPr/>
        </p:nvSpPr>
        <p:spPr bwMode="auto">
          <a:xfrm>
            <a:off x="6583363" y="362426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1" name="Freeform 148"/>
          <p:cNvSpPr>
            <a:spLocks/>
          </p:cNvSpPr>
          <p:nvPr/>
        </p:nvSpPr>
        <p:spPr bwMode="auto">
          <a:xfrm>
            <a:off x="571658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2" name="Freeform 149"/>
          <p:cNvSpPr>
            <a:spLocks/>
          </p:cNvSpPr>
          <p:nvPr/>
        </p:nvSpPr>
        <p:spPr bwMode="auto">
          <a:xfrm>
            <a:off x="573087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3" name="Rectangle 150"/>
          <p:cNvSpPr>
            <a:spLocks noChangeArrowheads="1"/>
          </p:cNvSpPr>
          <p:nvPr/>
        </p:nvSpPr>
        <p:spPr bwMode="auto">
          <a:xfrm>
            <a:off x="635317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4" name="Freeform 151"/>
          <p:cNvSpPr>
            <a:spLocks/>
          </p:cNvSpPr>
          <p:nvPr/>
        </p:nvSpPr>
        <p:spPr bwMode="auto">
          <a:xfrm>
            <a:off x="571658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5" name="Freeform 152"/>
          <p:cNvSpPr>
            <a:spLocks/>
          </p:cNvSpPr>
          <p:nvPr/>
        </p:nvSpPr>
        <p:spPr bwMode="auto">
          <a:xfrm>
            <a:off x="635317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6" name="Freeform 153"/>
          <p:cNvSpPr>
            <a:spLocks/>
          </p:cNvSpPr>
          <p:nvPr/>
        </p:nvSpPr>
        <p:spPr bwMode="auto">
          <a:xfrm>
            <a:off x="573087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7" name="Freeform 154"/>
          <p:cNvSpPr>
            <a:spLocks/>
          </p:cNvSpPr>
          <p:nvPr/>
        </p:nvSpPr>
        <p:spPr bwMode="auto">
          <a:xfrm>
            <a:off x="573087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8" name="Freeform 155"/>
          <p:cNvSpPr>
            <a:spLocks/>
          </p:cNvSpPr>
          <p:nvPr/>
        </p:nvSpPr>
        <p:spPr bwMode="auto">
          <a:xfrm>
            <a:off x="571658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9" name="Freeform 156"/>
          <p:cNvSpPr>
            <a:spLocks/>
          </p:cNvSpPr>
          <p:nvPr/>
        </p:nvSpPr>
        <p:spPr bwMode="auto">
          <a:xfrm>
            <a:off x="571658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0" name="Rectangle 157"/>
          <p:cNvSpPr>
            <a:spLocks noChangeArrowheads="1"/>
          </p:cNvSpPr>
          <p:nvPr/>
        </p:nvSpPr>
        <p:spPr bwMode="auto">
          <a:xfrm>
            <a:off x="635317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1" name="Freeform 158"/>
          <p:cNvSpPr>
            <a:spLocks/>
          </p:cNvSpPr>
          <p:nvPr/>
        </p:nvSpPr>
        <p:spPr bwMode="auto">
          <a:xfrm>
            <a:off x="573087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2" name="Freeform 159"/>
          <p:cNvSpPr>
            <a:spLocks/>
          </p:cNvSpPr>
          <p:nvPr/>
        </p:nvSpPr>
        <p:spPr bwMode="auto">
          <a:xfrm>
            <a:off x="635317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3" name="Freeform 160"/>
          <p:cNvSpPr>
            <a:spLocks/>
          </p:cNvSpPr>
          <p:nvPr/>
        </p:nvSpPr>
        <p:spPr bwMode="auto">
          <a:xfrm>
            <a:off x="571658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4" name="Freeform 161"/>
          <p:cNvSpPr>
            <a:spLocks/>
          </p:cNvSpPr>
          <p:nvPr/>
        </p:nvSpPr>
        <p:spPr bwMode="auto">
          <a:xfrm>
            <a:off x="573087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5" name="Rectangle 162"/>
          <p:cNvSpPr>
            <a:spLocks noChangeArrowheads="1"/>
          </p:cNvSpPr>
          <p:nvPr/>
        </p:nvSpPr>
        <p:spPr bwMode="auto">
          <a:xfrm>
            <a:off x="635317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6" name="Freeform 163"/>
          <p:cNvSpPr>
            <a:spLocks/>
          </p:cNvSpPr>
          <p:nvPr/>
        </p:nvSpPr>
        <p:spPr bwMode="auto">
          <a:xfrm>
            <a:off x="571658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7" name="Freeform 164"/>
          <p:cNvSpPr>
            <a:spLocks/>
          </p:cNvSpPr>
          <p:nvPr/>
        </p:nvSpPr>
        <p:spPr bwMode="auto">
          <a:xfrm>
            <a:off x="635317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8" name="Freeform 165"/>
          <p:cNvSpPr>
            <a:spLocks/>
          </p:cNvSpPr>
          <p:nvPr/>
        </p:nvSpPr>
        <p:spPr bwMode="auto">
          <a:xfrm>
            <a:off x="6583363" y="3970338"/>
            <a:ext cx="811212" cy="865187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9" name="Freeform 166"/>
          <p:cNvSpPr>
            <a:spLocks/>
          </p:cNvSpPr>
          <p:nvPr/>
        </p:nvSpPr>
        <p:spPr bwMode="auto">
          <a:xfrm>
            <a:off x="7307263" y="4764088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0" name="Freeform 167"/>
          <p:cNvSpPr>
            <a:spLocks/>
          </p:cNvSpPr>
          <p:nvPr/>
        </p:nvSpPr>
        <p:spPr bwMode="auto">
          <a:xfrm>
            <a:off x="85074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1" name="Freeform 168"/>
          <p:cNvSpPr>
            <a:spLocks/>
          </p:cNvSpPr>
          <p:nvPr/>
        </p:nvSpPr>
        <p:spPr bwMode="auto">
          <a:xfrm>
            <a:off x="80010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2" name="Freeform 169"/>
          <p:cNvSpPr>
            <a:spLocks/>
          </p:cNvSpPr>
          <p:nvPr/>
        </p:nvSpPr>
        <p:spPr bwMode="auto">
          <a:xfrm>
            <a:off x="80010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3" name="Freeform 170"/>
          <p:cNvSpPr>
            <a:spLocks/>
          </p:cNvSpPr>
          <p:nvPr/>
        </p:nvSpPr>
        <p:spPr bwMode="auto">
          <a:xfrm>
            <a:off x="79867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4" name="Freeform 171"/>
          <p:cNvSpPr>
            <a:spLocks/>
          </p:cNvSpPr>
          <p:nvPr/>
        </p:nvSpPr>
        <p:spPr bwMode="auto">
          <a:xfrm>
            <a:off x="79867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5" name="Rectangle 172"/>
          <p:cNvSpPr>
            <a:spLocks noChangeArrowheads="1"/>
          </p:cNvSpPr>
          <p:nvPr/>
        </p:nvSpPr>
        <p:spPr bwMode="auto">
          <a:xfrm>
            <a:off x="86233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6" name="Freeform 173"/>
          <p:cNvSpPr>
            <a:spLocks/>
          </p:cNvSpPr>
          <p:nvPr/>
        </p:nvSpPr>
        <p:spPr bwMode="auto">
          <a:xfrm>
            <a:off x="80010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7" name="Freeform 174"/>
          <p:cNvSpPr>
            <a:spLocks/>
          </p:cNvSpPr>
          <p:nvPr/>
        </p:nvSpPr>
        <p:spPr bwMode="auto">
          <a:xfrm>
            <a:off x="86233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8" name="Freeform 175"/>
          <p:cNvSpPr>
            <a:spLocks/>
          </p:cNvSpPr>
          <p:nvPr/>
        </p:nvSpPr>
        <p:spPr bwMode="auto">
          <a:xfrm>
            <a:off x="79867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9" name="Freeform 176"/>
          <p:cNvSpPr>
            <a:spLocks/>
          </p:cNvSpPr>
          <p:nvPr/>
        </p:nvSpPr>
        <p:spPr bwMode="auto">
          <a:xfrm>
            <a:off x="80010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0" name="Rectangle 177"/>
          <p:cNvSpPr>
            <a:spLocks noChangeArrowheads="1"/>
          </p:cNvSpPr>
          <p:nvPr/>
        </p:nvSpPr>
        <p:spPr bwMode="auto">
          <a:xfrm>
            <a:off x="86233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1" name="Freeform 178"/>
          <p:cNvSpPr>
            <a:spLocks/>
          </p:cNvSpPr>
          <p:nvPr/>
        </p:nvSpPr>
        <p:spPr bwMode="auto">
          <a:xfrm>
            <a:off x="79867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2" name="Freeform 179"/>
          <p:cNvSpPr>
            <a:spLocks/>
          </p:cNvSpPr>
          <p:nvPr/>
        </p:nvSpPr>
        <p:spPr bwMode="auto">
          <a:xfrm>
            <a:off x="86233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3" name="Freeform 180"/>
          <p:cNvSpPr>
            <a:spLocks/>
          </p:cNvSpPr>
          <p:nvPr/>
        </p:nvSpPr>
        <p:spPr bwMode="auto">
          <a:xfrm>
            <a:off x="8008938" y="3003550"/>
            <a:ext cx="868362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4" name="Freeform 181"/>
          <p:cNvSpPr>
            <a:spLocks/>
          </p:cNvSpPr>
          <p:nvPr/>
        </p:nvSpPr>
        <p:spPr bwMode="auto">
          <a:xfrm>
            <a:off x="80010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5" name="Freeform 182"/>
          <p:cNvSpPr>
            <a:spLocks/>
          </p:cNvSpPr>
          <p:nvPr/>
        </p:nvSpPr>
        <p:spPr bwMode="auto">
          <a:xfrm>
            <a:off x="79867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6" name="Freeform 183"/>
          <p:cNvSpPr>
            <a:spLocks/>
          </p:cNvSpPr>
          <p:nvPr/>
        </p:nvSpPr>
        <p:spPr bwMode="auto">
          <a:xfrm>
            <a:off x="79867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7" name="Rectangle 184"/>
          <p:cNvSpPr>
            <a:spLocks noChangeArrowheads="1"/>
          </p:cNvSpPr>
          <p:nvPr/>
        </p:nvSpPr>
        <p:spPr bwMode="auto">
          <a:xfrm>
            <a:off x="86233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8" name="Freeform 185"/>
          <p:cNvSpPr>
            <a:spLocks/>
          </p:cNvSpPr>
          <p:nvPr/>
        </p:nvSpPr>
        <p:spPr bwMode="auto">
          <a:xfrm>
            <a:off x="7770813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9" name="Freeform 186"/>
          <p:cNvSpPr>
            <a:spLocks/>
          </p:cNvSpPr>
          <p:nvPr/>
        </p:nvSpPr>
        <p:spPr bwMode="auto">
          <a:xfrm>
            <a:off x="86233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0" name="Freeform 187"/>
          <p:cNvSpPr>
            <a:spLocks/>
          </p:cNvSpPr>
          <p:nvPr/>
        </p:nvSpPr>
        <p:spPr bwMode="auto">
          <a:xfrm>
            <a:off x="77549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1" name="Freeform 188"/>
          <p:cNvSpPr>
            <a:spLocks/>
          </p:cNvSpPr>
          <p:nvPr/>
        </p:nvSpPr>
        <p:spPr bwMode="auto">
          <a:xfrm>
            <a:off x="7770813" y="347980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2" name="Rectangle 189"/>
          <p:cNvSpPr>
            <a:spLocks noChangeArrowheads="1"/>
          </p:cNvSpPr>
          <p:nvPr/>
        </p:nvSpPr>
        <p:spPr bwMode="auto">
          <a:xfrm>
            <a:off x="83915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3" name="Freeform 190"/>
          <p:cNvSpPr>
            <a:spLocks/>
          </p:cNvSpPr>
          <p:nvPr/>
        </p:nvSpPr>
        <p:spPr bwMode="auto">
          <a:xfrm>
            <a:off x="77549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4" name="Freeform 191"/>
          <p:cNvSpPr>
            <a:spLocks/>
          </p:cNvSpPr>
          <p:nvPr/>
        </p:nvSpPr>
        <p:spPr bwMode="auto">
          <a:xfrm>
            <a:off x="83915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5" name="Freeform 192"/>
          <p:cNvSpPr>
            <a:spLocks/>
          </p:cNvSpPr>
          <p:nvPr/>
        </p:nvSpPr>
        <p:spPr bwMode="auto">
          <a:xfrm>
            <a:off x="7770813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6" name="Freeform 193"/>
          <p:cNvSpPr>
            <a:spLocks/>
          </p:cNvSpPr>
          <p:nvPr/>
        </p:nvSpPr>
        <p:spPr bwMode="auto">
          <a:xfrm>
            <a:off x="7770813" y="3233738"/>
            <a:ext cx="620712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7" name="Freeform 194"/>
          <p:cNvSpPr>
            <a:spLocks/>
          </p:cNvSpPr>
          <p:nvPr/>
        </p:nvSpPr>
        <p:spPr bwMode="auto">
          <a:xfrm>
            <a:off x="77549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8" name="Freeform 195"/>
          <p:cNvSpPr>
            <a:spLocks/>
          </p:cNvSpPr>
          <p:nvPr/>
        </p:nvSpPr>
        <p:spPr bwMode="auto">
          <a:xfrm>
            <a:off x="77549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9" name="Rectangle 196"/>
          <p:cNvSpPr>
            <a:spLocks noChangeArrowheads="1"/>
          </p:cNvSpPr>
          <p:nvPr/>
        </p:nvSpPr>
        <p:spPr bwMode="auto">
          <a:xfrm>
            <a:off x="83915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0" name="Freeform 197"/>
          <p:cNvSpPr>
            <a:spLocks/>
          </p:cNvSpPr>
          <p:nvPr/>
        </p:nvSpPr>
        <p:spPr bwMode="auto">
          <a:xfrm>
            <a:off x="7770813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1" name="Freeform 198"/>
          <p:cNvSpPr>
            <a:spLocks/>
          </p:cNvSpPr>
          <p:nvPr/>
        </p:nvSpPr>
        <p:spPr bwMode="auto">
          <a:xfrm>
            <a:off x="83915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2" name="Freeform 199"/>
          <p:cNvSpPr>
            <a:spLocks/>
          </p:cNvSpPr>
          <p:nvPr/>
        </p:nvSpPr>
        <p:spPr bwMode="auto">
          <a:xfrm>
            <a:off x="77549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3" name="Freeform 200"/>
          <p:cNvSpPr>
            <a:spLocks/>
          </p:cNvSpPr>
          <p:nvPr/>
        </p:nvSpPr>
        <p:spPr bwMode="auto">
          <a:xfrm>
            <a:off x="7770813" y="300355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4" name="Rectangle 201"/>
          <p:cNvSpPr>
            <a:spLocks noChangeArrowheads="1"/>
          </p:cNvSpPr>
          <p:nvPr/>
        </p:nvSpPr>
        <p:spPr bwMode="auto">
          <a:xfrm>
            <a:off x="83915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5" name="Freeform 202"/>
          <p:cNvSpPr>
            <a:spLocks/>
          </p:cNvSpPr>
          <p:nvPr/>
        </p:nvSpPr>
        <p:spPr bwMode="auto">
          <a:xfrm>
            <a:off x="77549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6" name="Freeform 203"/>
          <p:cNvSpPr>
            <a:spLocks/>
          </p:cNvSpPr>
          <p:nvPr/>
        </p:nvSpPr>
        <p:spPr bwMode="auto">
          <a:xfrm>
            <a:off x="83915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7" name="Freeform 204"/>
          <p:cNvSpPr>
            <a:spLocks/>
          </p:cNvSpPr>
          <p:nvPr/>
        </p:nvSpPr>
        <p:spPr bwMode="auto">
          <a:xfrm>
            <a:off x="8623300" y="3970338"/>
            <a:ext cx="288925" cy="288925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8" name="Freeform 205"/>
          <p:cNvSpPr>
            <a:spLocks/>
          </p:cNvSpPr>
          <p:nvPr/>
        </p:nvSpPr>
        <p:spPr bwMode="auto">
          <a:xfrm>
            <a:off x="7740650" y="4243388"/>
            <a:ext cx="1171575" cy="592137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9" name="Freeform 206"/>
          <p:cNvSpPr>
            <a:spLocks/>
          </p:cNvSpPr>
          <p:nvPr/>
        </p:nvSpPr>
        <p:spPr bwMode="auto">
          <a:xfrm>
            <a:off x="7640638" y="474980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0" name="Freeform 207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1" name="Line 208"/>
          <p:cNvSpPr>
            <a:spLocks noChangeShapeType="1"/>
          </p:cNvSpPr>
          <p:nvPr/>
        </p:nvSpPr>
        <p:spPr bwMode="auto">
          <a:xfrm>
            <a:off x="4616450" y="3392488"/>
            <a:ext cx="1588" cy="72231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2" name="Line 209"/>
          <p:cNvSpPr>
            <a:spLocks noChangeShapeType="1"/>
          </p:cNvSpPr>
          <p:nvPr/>
        </p:nvSpPr>
        <p:spPr bwMode="auto">
          <a:xfrm>
            <a:off x="4386263" y="3162300"/>
            <a:ext cx="1587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3" name="Line 210"/>
          <p:cNvSpPr>
            <a:spLocks noChangeShapeType="1"/>
          </p:cNvSpPr>
          <p:nvPr/>
        </p:nvSpPr>
        <p:spPr bwMode="auto">
          <a:xfrm>
            <a:off x="4400550" y="317658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4" name="Line 211"/>
          <p:cNvSpPr>
            <a:spLocks noChangeShapeType="1"/>
          </p:cNvSpPr>
          <p:nvPr/>
        </p:nvSpPr>
        <p:spPr bwMode="auto">
          <a:xfrm>
            <a:off x="4616450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5" name="Line 212"/>
          <p:cNvSpPr>
            <a:spLocks noChangeShapeType="1"/>
          </p:cNvSpPr>
          <p:nvPr/>
        </p:nvSpPr>
        <p:spPr bwMode="auto">
          <a:xfrm>
            <a:off x="6135688" y="3406775"/>
            <a:ext cx="1587" cy="7080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6" name="Line 213"/>
          <p:cNvSpPr>
            <a:spLocks noChangeShapeType="1"/>
          </p:cNvSpPr>
          <p:nvPr/>
        </p:nvSpPr>
        <p:spPr bwMode="auto">
          <a:xfrm>
            <a:off x="5903913" y="3162300"/>
            <a:ext cx="1587" cy="7207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7" name="Line 214"/>
          <p:cNvSpPr>
            <a:spLocks noChangeShapeType="1"/>
          </p:cNvSpPr>
          <p:nvPr/>
        </p:nvSpPr>
        <p:spPr bwMode="auto">
          <a:xfrm>
            <a:off x="5918200" y="31765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8" name="Line 215"/>
          <p:cNvSpPr>
            <a:spLocks noChangeShapeType="1"/>
          </p:cNvSpPr>
          <p:nvPr/>
        </p:nvSpPr>
        <p:spPr bwMode="auto">
          <a:xfrm>
            <a:off x="6135688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9" name="Line 216"/>
          <p:cNvSpPr>
            <a:spLocks noChangeShapeType="1"/>
          </p:cNvSpPr>
          <p:nvPr/>
        </p:nvSpPr>
        <p:spPr bwMode="auto">
          <a:xfrm>
            <a:off x="8159750" y="3394075"/>
            <a:ext cx="1588" cy="722313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0" name="Line 217"/>
          <p:cNvSpPr>
            <a:spLocks noChangeShapeType="1"/>
          </p:cNvSpPr>
          <p:nvPr/>
        </p:nvSpPr>
        <p:spPr bwMode="auto">
          <a:xfrm>
            <a:off x="7943850" y="3171825"/>
            <a:ext cx="1588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1" name="Line 218"/>
          <p:cNvSpPr>
            <a:spLocks noChangeShapeType="1"/>
          </p:cNvSpPr>
          <p:nvPr/>
        </p:nvSpPr>
        <p:spPr bwMode="auto">
          <a:xfrm>
            <a:off x="7950200" y="317023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2" name="Line 219"/>
          <p:cNvSpPr>
            <a:spLocks noChangeShapeType="1"/>
          </p:cNvSpPr>
          <p:nvPr/>
        </p:nvSpPr>
        <p:spPr bwMode="auto">
          <a:xfrm>
            <a:off x="8169275" y="3378200"/>
            <a:ext cx="461963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3" name="Rectangle 22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Space-time-frequency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output</a:t>
            </a:r>
          </a:p>
        </p:txBody>
      </p:sp>
      <p:sp>
        <p:nvSpPr>
          <p:cNvPr id="68834" name="AutoShape 221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Space-Time-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MIMO Channel</a:t>
            </a:r>
          </a:p>
        </p:txBody>
      </p:sp>
      <p:cxnSp>
        <p:nvCxnSpPr>
          <p:cNvPr id="68835" name="AutoShape 222"/>
          <p:cNvCxnSpPr>
            <a:cxnSpLocks noChangeShapeType="1"/>
            <a:endCxn id="68834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836" name="AutoShape 223"/>
          <p:cNvCxnSpPr>
            <a:cxnSpLocks noChangeShapeType="1"/>
            <a:stCxn id="68834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8837" name="Oval 224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8" name="Oval 225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9" name="Oval 226"/>
          <p:cNvSpPr>
            <a:spLocks noChangeArrowheads="1"/>
          </p:cNvSpPr>
          <p:nvPr/>
        </p:nvSpPr>
        <p:spPr bwMode="auto">
          <a:xfrm>
            <a:off x="7369175" y="4868863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40" name="Text Box 227"/>
          <p:cNvSpPr txBox="1">
            <a:spLocks noChangeArrowheads="1"/>
          </p:cNvSpPr>
          <p:nvPr/>
        </p:nvSpPr>
        <p:spPr bwMode="auto">
          <a:xfrm>
            <a:off x="7389813" y="483552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68841" name="Rectangle 228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2" name="Rectangle 229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3" name="Rectangle 230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4" name="Rectangle 231"/>
          <p:cNvSpPr>
            <a:spLocks noChangeArrowheads="1"/>
          </p:cNvSpPr>
          <p:nvPr/>
        </p:nvSpPr>
        <p:spPr bwMode="auto">
          <a:xfrm>
            <a:off x="227013" y="1565275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845" name="Rectangle 232"/>
          <p:cNvSpPr>
            <a:spLocks noChangeArrowheads="1"/>
          </p:cNvSpPr>
          <p:nvPr/>
        </p:nvSpPr>
        <p:spPr bwMode="auto">
          <a:xfrm>
            <a:off x="26304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6" name="Rectangle 233"/>
          <p:cNvSpPr>
            <a:spLocks noChangeArrowheads="1"/>
          </p:cNvSpPr>
          <p:nvPr/>
        </p:nvSpPr>
        <p:spPr bwMode="auto">
          <a:xfrm>
            <a:off x="24272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7" name="Rectangle 234"/>
          <p:cNvSpPr>
            <a:spLocks noChangeArrowheads="1"/>
          </p:cNvSpPr>
          <p:nvPr/>
        </p:nvSpPr>
        <p:spPr bwMode="auto">
          <a:xfrm>
            <a:off x="2500313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8" name="Rectangle 235"/>
          <p:cNvSpPr>
            <a:spLocks noChangeArrowheads="1"/>
          </p:cNvSpPr>
          <p:nvPr/>
        </p:nvSpPr>
        <p:spPr bwMode="auto">
          <a:xfrm>
            <a:off x="2282825" y="152876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849" name="Text Box 236"/>
          <p:cNvSpPr txBox="1">
            <a:spLocks noChangeArrowheads="1"/>
          </p:cNvSpPr>
          <p:nvPr/>
        </p:nvSpPr>
        <p:spPr bwMode="auto">
          <a:xfrm>
            <a:off x="2967038" y="3376613"/>
            <a:ext cx="920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(R x T x L)</a:t>
            </a:r>
          </a:p>
        </p:txBody>
      </p:sp>
      <p:sp>
        <p:nvSpPr>
          <p:cNvPr id="68850" name="Text Box 237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68851" name="Text Box 238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sp>
        <p:nvSpPr>
          <p:cNvPr id="68852" name="Text Box 239"/>
          <p:cNvSpPr txBox="1">
            <a:spLocks noChangeArrowheads="1"/>
          </p:cNvSpPr>
          <p:nvPr/>
        </p:nvSpPr>
        <p:spPr bwMode="auto">
          <a:xfrm>
            <a:off x="2906713" y="3179763"/>
            <a:ext cx="1047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Matrix Filter</a:t>
            </a:r>
          </a:p>
        </p:txBody>
      </p:sp>
      <p:sp>
        <p:nvSpPr>
          <p:cNvPr id="68853" name="Text Box 240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68854" name="AutoShape 241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5" name="Line 242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6" name="Line 243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7" name="Line 244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8" name="Line 245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9" name="Oval 246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0" name="Line 247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1" name="Oval 248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2" name="Line 249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3" name="Line 250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4" name="Oval 251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5" name="Oval 252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6" name="Oval 253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7" name="Oval 254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8" name="Oval 255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9" name="Text Box 256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68870" name="Text Box 257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68871" name="Line 258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2" name="Line 259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3" name="Oval 260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4" name="Oval 261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5" name="Oval 262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6" name="Oval 263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7" name="Oval 264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8" name="Oval 265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9" name="Oval 266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0" name="Oval 267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1" name="Oval 268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2" name="Oval 269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3" name="Oval 270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4" name="Oval 271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5" name="Oval 272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6" name="Oval 273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7" name="Oval 274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8" name="Oval 275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9" name="Oval 276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0" name="Oval 277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1" name="Text Box 278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68892" name="Text Box 279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68893" name="Line 280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94" name="Oval 281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7483475" y="4313238"/>
          <a:ext cx="847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8" name="Equation" r:id="rId4" imgW="685800" imgH="203200" progId="Equation.3">
                  <p:embed/>
                </p:oleObj>
              </mc:Choice>
              <mc:Fallback>
                <p:oleObj name="Equation" r:id="rId4" imgW="685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475" y="4313238"/>
                        <a:ext cx="847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5" name="AutoShape 283"/>
          <p:cNvSpPr>
            <a:spLocks noChangeArrowheads="1"/>
          </p:cNvSpPr>
          <p:nvPr/>
        </p:nvSpPr>
        <p:spPr bwMode="auto">
          <a:xfrm rot="5400000">
            <a:off x="7785894" y="3756819"/>
            <a:ext cx="938212" cy="215900"/>
          </a:xfrm>
          <a:prstGeom prst="parallelogram">
            <a:avLst>
              <a:gd name="adj" fmla="val 104395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6" name="AutoShape 284"/>
          <p:cNvSpPr>
            <a:spLocks noChangeArrowheads="1"/>
          </p:cNvSpPr>
          <p:nvPr/>
        </p:nvSpPr>
        <p:spPr bwMode="auto">
          <a:xfrm flipH="1">
            <a:off x="8181975" y="3373438"/>
            <a:ext cx="668338" cy="238125"/>
          </a:xfrm>
          <a:prstGeom prst="parallelogram">
            <a:avLst>
              <a:gd name="adj" fmla="val 100663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7" name="Line 285"/>
          <p:cNvSpPr>
            <a:spLocks noChangeShapeType="1"/>
          </p:cNvSpPr>
          <p:nvPr/>
        </p:nvSpPr>
        <p:spPr bwMode="auto">
          <a:xfrm flipH="1">
            <a:off x="8023225" y="3860800"/>
            <a:ext cx="217488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036638" y="5383213"/>
          <a:ext cx="39782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59" name="Equation" r:id="rId6" imgW="2070100" imgH="431800" progId="Equation.3">
                  <p:embed/>
                </p:oleObj>
              </mc:Choice>
              <mc:Fallback>
                <p:oleObj name="Equation" r:id="rId6" imgW="2070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383213"/>
                        <a:ext cx="39782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3838575" y="3863975"/>
          <a:ext cx="5508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0" name="Equation" r:id="rId8" imgW="355600" imgH="203200" progId="Equation.3">
                  <p:embed/>
                </p:oleObj>
              </mc:Choice>
              <mc:Fallback>
                <p:oleObj name="Equation" r:id="rId8" imgW="3556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3863975"/>
                        <a:ext cx="5508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7213600" y="3814763"/>
          <a:ext cx="7064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1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3814763"/>
                        <a:ext cx="706438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1879600" y="2527300"/>
          <a:ext cx="84931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62" name="Equation" r:id="rId12" imgW="685800" imgH="203200" progId="Equation.3">
                  <p:embed/>
                </p:oleObj>
              </mc:Choice>
              <mc:Fallback>
                <p:oleObj name="Equation" r:id="rId12" imgW="6858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527300"/>
                        <a:ext cx="84931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8" name="Rectangle 290"/>
          <p:cNvSpPr>
            <a:spLocks noChangeArrowheads="1"/>
          </p:cNvSpPr>
          <p:nvPr/>
        </p:nvSpPr>
        <p:spPr bwMode="auto">
          <a:xfrm>
            <a:off x="1884363" y="7731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8899" name="Text Box 29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68900" name="Text Box 292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68901" name="Text Box 293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Node Object in LLAMAComm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8425" y="1277938"/>
            <a:ext cx="6402388" cy="4778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Example: building a receiver node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Note: A node can have any number of modules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58775" y="2457450"/>
            <a:ext cx="2070100" cy="92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Receiver_module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>
                <a:solidFill>
                  <a:srgbClr val="8000FF"/>
                </a:solidFill>
              </a:rPr>
              <a:t>callbackFcn = @receiver;</a:t>
            </a:r>
            <a:endParaRPr lang="en-US" sz="1200"/>
          </a:p>
          <a:p>
            <a:r>
              <a:rPr lang="en-US" sz="1200"/>
              <a:t>fc = 850e6;</a:t>
            </a:r>
          </a:p>
          <a:p>
            <a:r>
              <a:rPr lang="en-US" sz="1200"/>
              <a:t>type = </a:t>
            </a:r>
            <a:r>
              <a:rPr lang="ja-JP" altLang="en-US" sz="1200"/>
              <a:t>‘</a:t>
            </a:r>
            <a:r>
              <a:rPr lang="en-US" sz="1200"/>
              <a:t>receiver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antPosition = [0 -1 2 …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71463" y="2205038"/>
            <a:ext cx="1512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Properties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358775" y="3857625"/>
            <a:ext cx="2062163" cy="11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Receiver_node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location = [0 0 10];</a:t>
            </a:r>
          </a:p>
          <a:p>
            <a:r>
              <a:rPr lang="en-US" sz="1200"/>
              <a:t>velocity = [0 0 0];</a:t>
            </a:r>
          </a:p>
          <a:p>
            <a:r>
              <a:rPr lang="en-US" sz="1200">
                <a:solidFill>
                  <a:srgbClr val="8000FF"/>
                </a:solidFill>
              </a:rPr>
              <a:t>controllerFcn = @Controller;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77813" y="3611563"/>
            <a:ext cx="13620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Properties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58775" y="5392738"/>
            <a:ext cx="2062163" cy="8239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observedBlocks = 0;</a:t>
            </a:r>
          </a:p>
          <a:p>
            <a:r>
              <a:rPr lang="en-US" sz="1200"/>
              <a:t>nBlocksToObserve = 10;</a:t>
            </a:r>
          </a:p>
          <a:p>
            <a:r>
              <a:rPr lang="en-US" sz="1200"/>
              <a:t>blockLength = 5000;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77813" y="5145088"/>
            <a:ext cx="1395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User Parameters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6972300" y="402272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7034213" y="4302125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7253288" y="3986213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7469188" y="430212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4083050" y="2725738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71" name="Rectangle 15"/>
          <p:cNvSpPr>
            <a:spLocks noChangeArrowheads="1"/>
          </p:cNvSpPr>
          <p:nvPr/>
        </p:nvSpPr>
        <p:spPr bwMode="auto">
          <a:xfrm>
            <a:off x="2760663" y="2571750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module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2" name="Rectangle 16"/>
          <p:cNvSpPr>
            <a:spLocks noChangeArrowheads="1"/>
          </p:cNvSpPr>
          <p:nvPr/>
        </p:nvSpPr>
        <p:spPr bwMode="auto">
          <a:xfrm>
            <a:off x="4264025" y="4056063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node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3" name="Text Box 17"/>
          <p:cNvSpPr txBox="1">
            <a:spLocks noChangeArrowheads="1"/>
          </p:cNvSpPr>
          <p:nvPr/>
        </p:nvSpPr>
        <p:spPr bwMode="auto">
          <a:xfrm>
            <a:off x="6875463" y="3759200"/>
            <a:ext cx="1081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Object</a:t>
            </a: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700463" y="2417763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Object</a:t>
            </a:r>
          </a:p>
        </p:txBody>
      </p:sp>
      <p:cxnSp>
        <p:nvCxnSpPr>
          <p:cNvPr id="70675" name="AutoShape 19"/>
          <p:cNvCxnSpPr>
            <a:cxnSpLocks noChangeShapeType="1"/>
            <a:stCxn id="70660" idx="3"/>
            <a:endCxn id="70671" idx="1"/>
          </p:cNvCxnSpPr>
          <p:nvPr/>
        </p:nvCxnSpPr>
        <p:spPr bwMode="auto">
          <a:xfrm>
            <a:off x="2428875" y="2919413"/>
            <a:ext cx="331788" cy="3175"/>
          </a:xfrm>
          <a:prstGeom prst="bentConnector3">
            <a:avLst>
              <a:gd name="adj1" fmla="val 4975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6" name="AutoShape 20"/>
          <p:cNvCxnSpPr>
            <a:cxnSpLocks noChangeShapeType="1"/>
            <a:stCxn id="70671" idx="3"/>
            <a:endCxn id="70670" idx="2"/>
          </p:cNvCxnSpPr>
          <p:nvPr/>
        </p:nvCxnSpPr>
        <p:spPr bwMode="auto">
          <a:xfrm>
            <a:off x="3684588" y="2922588"/>
            <a:ext cx="398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7" name="AutoShape 21"/>
          <p:cNvCxnSpPr>
            <a:cxnSpLocks noChangeShapeType="1"/>
            <a:stCxn id="70670" idx="6"/>
            <a:endCxn id="70672" idx="0"/>
          </p:cNvCxnSpPr>
          <p:nvPr/>
        </p:nvCxnSpPr>
        <p:spPr bwMode="auto">
          <a:xfrm>
            <a:off x="4476750" y="2922588"/>
            <a:ext cx="249238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8" name="AutoShape 22"/>
          <p:cNvCxnSpPr>
            <a:cxnSpLocks noChangeShapeType="1"/>
            <a:stCxn id="70664" idx="3"/>
            <a:endCxn id="70681" idx="2"/>
          </p:cNvCxnSpPr>
          <p:nvPr/>
        </p:nvCxnSpPr>
        <p:spPr bwMode="auto">
          <a:xfrm flipV="1">
            <a:off x="2420938" y="4762500"/>
            <a:ext cx="3616325" cy="104298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9" name="AutoShape 23"/>
          <p:cNvCxnSpPr>
            <a:cxnSpLocks noChangeShapeType="1"/>
            <a:stCxn id="70662" idx="3"/>
            <a:endCxn id="70672" idx="1"/>
          </p:cNvCxnSpPr>
          <p:nvPr/>
        </p:nvCxnSpPr>
        <p:spPr bwMode="auto">
          <a:xfrm flipV="1">
            <a:off x="2420938" y="4406900"/>
            <a:ext cx="1843087" cy="3175"/>
          </a:xfrm>
          <a:prstGeom prst="bentConnector3">
            <a:avLst>
              <a:gd name="adj1" fmla="val 49958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80" name="AutoShape 24"/>
          <p:cNvCxnSpPr>
            <a:cxnSpLocks noChangeShapeType="1"/>
            <a:stCxn id="70672" idx="3"/>
            <a:endCxn id="70681" idx="1"/>
          </p:cNvCxnSpPr>
          <p:nvPr/>
        </p:nvCxnSpPr>
        <p:spPr bwMode="auto">
          <a:xfrm>
            <a:off x="5187950" y="4406900"/>
            <a:ext cx="387350" cy="47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5575300" y="4060825"/>
            <a:ext cx="923925" cy="70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200" b="1"/>
              <a:t>Set</a:t>
            </a:r>
          </a:p>
          <a:p>
            <a:pPr algn="ctr"/>
            <a:r>
              <a:rPr lang="en-US" sz="1200" b="1"/>
              <a:t>User</a:t>
            </a:r>
          </a:p>
          <a:p>
            <a:pPr algn="ctr"/>
            <a:r>
              <a:rPr lang="en-US" sz="1200" b="1"/>
              <a:t>Parameters</a:t>
            </a:r>
          </a:p>
        </p:txBody>
      </p:sp>
      <p:cxnSp>
        <p:nvCxnSpPr>
          <p:cNvPr id="70682" name="AutoShape 26"/>
          <p:cNvCxnSpPr>
            <a:cxnSpLocks noChangeShapeType="1"/>
            <a:stCxn id="70681" idx="3"/>
            <a:endCxn id="70666" idx="1"/>
          </p:cNvCxnSpPr>
          <p:nvPr/>
        </p:nvCxnSpPr>
        <p:spPr bwMode="auto">
          <a:xfrm flipV="1">
            <a:off x="6499225" y="4408488"/>
            <a:ext cx="473075" cy="31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62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966788"/>
            <a:ext cx="8745538" cy="537686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Environment Overview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1358900" y="5465763"/>
            <a:ext cx="9525" cy="280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255713" y="54927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1152525" y="55181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/>
          <p:cNvSpPr>
            <a:spLocks noChangeShapeType="1"/>
          </p:cNvSpPr>
          <p:nvPr/>
        </p:nvSpPr>
        <p:spPr bwMode="auto">
          <a:xfrm flipV="1">
            <a:off x="490538" y="420052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9"/>
          <p:cNvSpPr>
            <a:spLocks noChangeShapeType="1"/>
          </p:cNvSpPr>
          <p:nvPr/>
        </p:nvSpPr>
        <p:spPr bwMode="auto">
          <a:xfrm flipV="1">
            <a:off x="625475" y="4192588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10"/>
          <p:cNvSpPr>
            <a:spLocks noChangeShapeType="1"/>
          </p:cNvSpPr>
          <p:nvPr/>
        </p:nvSpPr>
        <p:spPr bwMode="auto">
          <a:xfrm flipV="1">
            <a:off x="563563" y="4194175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2"/>
          <p:cNvSpPr>
            <a:spLocks noChangeShapeType="1"/>
          </p:cNvSpPr>
          <p:nvPr/>
        </p:nvSpPr>
        <p:spPr bwMode="auto">
          <a:xfrm flipH="1" flipV="1">
            <a:off x="8574088" y="4595813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Arc 15"/>
          <p:cNvSpPr>
            <a:spLocks/>
          </p:cNvSpPr>
          <p:nvPr/>
        </p:nvSpPr>
        <p:spPr bwMode="auto">
          <a:xfrm rot="-6008507">
            <a:off x="7764463" y="5334000"/>
            <a:ext cx="442912" cy="51593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4" name="Group 16"/>
          <p:cNvGrpSpPr>
            <a:grpSpLocks/>
          </p:cNvGrpSpPr>
          <p:nvPr/>
        </p:nvGrpSpPr>
        <p:grpSpPr bwMode="auto">
          <a:xfrm>
            <a:off x="-4763" y="2081213"/>
            <a:ext cx="8901113" cy="3995737"/>
            <a:chOff x="-3" y="1311"/>
            <a:chExt cx="5607" cy="2517"/>
          </a:xfrm>
        </p:grpSpPr>
        <p:sp>
          <p:nvSpPr>
            <p:cNvPr id="18617" name="Text Box 17"/>
            <p:cNvSpPr txBox="1">
              <a:spLocks noChangeArrowheads="1"/>
            </p:cNvSpPr>
            <p:nvPr/>
          </p:nvSpPr>
          <p:spPr bwMode="auto">
            <a:xfrm>
              <a:off x="3346" y="2954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MIMO Systems</a:t>
              </a:r>
            </a:p>
          </p:txBody>
        </p:sp>
        <p:sp>
          <p:nvSpPr>
            <p:cNvPr id="18618" name="Text Box 18"/>
            <p:cNvSpPr txBox="1">
              <a:spLocks noChangeArrowheads="1"/>
            </p:cNvSpPr>
            <p:nvPr/>
          </p:nvSpPr>
          <p:spPr bwMode="auto">
            <a:xfrm>
              <a:off x="1212" y="3616"/>
              <a:ext cx="13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</a:rPr>
                <a:t>Ad-hoc Networks</a:t>
              </a:r>
            </a:p>
          </p:txBody>
        </p:sp>
        <p:sp>
          <p:nvSpPr>
            <p:cNvPr id="18619" name="Text Box 19"/>
            <p:cNvSpPr txBox="1">
              <a:spLocks noChangeArrowheads="1"/>
            </p:cNvSpPr>
            <p:nvPr/>
          </p:nvSpPr>
          <p:spPr bwMode="auto">
            <a:xfrm>
              <a:off x="2096" y="2204"/>
              <a:ext cx="11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Multipath</a:t>
              </a:r>
            </a:p>
          </p:txBody>
        </p:sp>
        <p:sp>
          <p:nvSpPr>
            <p:cNvPr id="18620" name="Text Box 20"/>
            <p:cNvSpPr txBox="1">
              <a:spLocks noChangeArrowheads="1"/>
            </p:cNvSpPr>
            <p:nvPr/>
          </p:nvSpPr>
          <p:spPr bwMode="auto">
            <a:xfrm>
              <a:off x="-3" y="2229"/>
              <a:ext cx="2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Propagation Losses</a:t>
              </a:r>
            </a:p>
          </p:txBody>
        </p:sp>
        <p:sp>
          <p:nvSpPr>
            <p:cNvPr id="18621" name="Text Box 21"/>
            <p:cNvSpPr txBox="1">
              <a:spLocks noChangeArrowheads="1"/>
            </p:cNvSpPr>
            <p:nvPr/>
          </p:nvSpPr>
          <p:spPr bwMode="auto">
            <a:xfrm>
              <a:off x="4608" y="2253"/>
              <a:ext cx="99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CorrelatedShadowing</a:t>
              </a:r>
            </a:p>
          </p:txBody>
        </p:sp>
        <p:sp>
          <p:nvSpPr>
            <p:cNvPr id="18622" name="Text Box 22"/>
            <p:cNvSpPr txBox="1">
              <a:spLocks noChangeArrowheads="1"/>
            </p:cNvSpPr>
            <p:nvPr/>
          </p:nvSpPr>
          <p:spPr bwMode="auto">
            <a:xfrm>
              <a:off x="3707" y="1311"/>
              <a:ext cx="17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Interference</a:t>
              </a:r>
            </a:p>
          </p:txBody>
        </p:sp>
        <p:sp>
          <p:nvSpPr>
            <p:cNvPr id="18623" name="Text Box 23"/>
            <p:cNvSpPr txBox="1">
              <a:spLocks noChangeArrowheads="1"/>
            </p:cNvSpPr>
            <p:nvPr/>
          </p:nvSpPr>
          <p:spPr bwMode="auto">
            <a:xfrm>
              <a:off x="97" y="3066"/>
              <a:ext cx="8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Cognitive</a:t>
              </a:r>
            </a:p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Comms</a:t>
              </a:r>
            </a:p>
          </p:txBody>
        </p:sp>
      </p:grpSp>
      <p:pic>
        <p:nvPicPr>
          <p:cNvPr id="18445" name="Picture 24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47332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5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25"/>
            <a:ext cx="5000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7" name="Group 26"/>
          <p:cNvGrpSpPr>
            <a:grpSpLocks/>
          </p:cNvGrpSpPr>
          <p:nvPr/>
        </p:nvGrpSpPr>
        <p:grpSpPr bwMode="auto">
          <a:xfrm>
            <a:off x="3606800" y="4078288"/>
            <a:ext cx="112713" cy="349250"/>
            <a:chOff x="1920" y="3603"/>
            <a:chExt cx="115" cy="333"/>
          </a:xfrm>
        </p:grpSpPr>
        <p:pic>
          <p:nvPicPr>
            <p:cNvPr id="18592" name="Picture 27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93" name="Group 2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94" name="AutoShape 2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5" name="AutoShape 3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391" name="AutoShape 31"/>
              <p:cNvSpPr>
                <a:spLocks noChangeArrowheads="1"/>
              </p:cNvSpPr>
              <p:nvPr/>
            </p:nvSpPr>
            <p:spPr bwMode="auto">
              <a:xfrm>
                <a:off x="4808" y="1696"/>
                <a:ext cx="101" cy="890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392" name="AutoShape 32"/>
              <p:cNvSpPr>
                <a:spLocks noChangeArrowheads="1"/>
              </p:cNvSpPr>
              <p:nvPr/>
            </p:nvSpPr>
            <p:spPr bwMode="auto">
              <a:xfrm>
                <a:off x="4808" y="806"/>
                <a:ext cx="101" cy="922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98" name="AutoShape 3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99" name="Group 3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609" name="Line 3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1" name="Line 3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2" name="Line 3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4" name="Line 4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6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600" name="Group 4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601" name="Line 4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3" name="Line 4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4" name="Line 4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6" name="Line 4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7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8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8" name="Group 52"/>
          <p:cNvGrpSpPr>
            <a:grpSpLocks/>
          </p:cNvGrpSpPr>
          <p:nvPr/>
        </p:nvGrpSpPr>
        <p:grpSpPr bwMode="auto">
          <a:xfrm>
            <a:off x="2851150" y="4219575"/>
            <a:ext cx="120650" cy="423863"/>
            <a:chOff x="1920" y="3603"/>
            <a:chExt cx="115" cy="333"/>
          </a:xfrm>
        </p:grpSpPr>
        <p:pic>
          <p:nvPicPr>
            <p:cNvPr id="18567" name="Picture 53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68" name="Group 5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69" name="AutoShape 5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AutoShape 5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17" name="AutoShape 57"/>
              <p:cNvSpPr>
                <a:spLocks noChangeArrowheads="1"/>
              </p:cNvSpPr>
              <p:nvPr/>
            </p:nvSpPr>
            <p:spPr bwMode="auto">
              <a:xfrm>
                <a:off x="4795" y="1663"/>
                <a:ext cx="94" cy="917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18" name="AutoShape 58"/>
              <p:cNvSpPr>
                <a:spLocks noChangeArrowheads="1"/>
              </p:cNvSpPr>
              <p:nvPr/>
            </p:nvSpPr>
            <p:spPr bwMode="auto">
              <a:xfrm>
                <a:off x="4795" y="825"/>
                <a:ext cx="94" cy="890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73" name="AutoShape 5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74" name="Group 6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84" name="Line 6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5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6" name="Line 6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7" name="Line 6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8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9" name="Line 6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0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1" name="Line 6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75" name="Group 6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76" name="Line 7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8" name="Line 7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9" name="Line 7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0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1" name="Line 7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2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3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9" name="Group 78"/>
          <p:cNvGrpSpPr>
            <a:grpSpLocks/>
          </p:cNvGrpSpPr>
          <p:nvPr/>
        </p:nvGrpSpPr>
        <p:grpSpPr bwMode="auto">
          <a:xfrm>
            <a:off x="3130550" y="5019675"/>
            <a:ext cx="215900" cy="563563"/>
            <a:chOff x="1920" y="3603"/>
            <a:chExt cx="115" cy="333"/>
          </a:xfrm>
        </p:grpSpPr>
        <p:pic>
          <p:nvPicPr>
            <p:cNvPr id="18542" name="Picture 79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43" name="Group 8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44" name="AutoShape 8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AutoShape 8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43" name="AutoShape 83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44" name="AutoShape 84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48" name="AutoShape 8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49" name="Group 8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59" name="Line 8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1" name="Line 8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2" name="Line 9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3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4" name="Line 9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6" name="Line 9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50" name="Group 9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51" name="Line 9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2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3" name="Line 9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4" name="Line 9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5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6" name="Line 10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7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8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0" name="Group 104"/>
          <p:cNvGrpSpPr>
            <a:grpSpLocks/>
          </p:cNvGrpSpPr>
          <p:nvPr/>
        </p:nvGrpSpPr>
        <p:grpSpPr bwMode="auto">
          <a:xfrm>
            <a:off x="4357688" y="4865688"/>
            <a:ext cx="215900" cy="563562"/>
            <a:chOff x="1920" y="3603"/>
            <a:chExt cx="115" cy="333"/>
          </a:xfrm>
        </p:grpSpPr>
        <p:pic>
          <p:nvPicPr>
            <p:cNvPr id="18517" name="Picture 105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18" name="Group 10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19" name="AutoShape 10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0" name="AutoShape 10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69" name="AutoShape 109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70" name="AutoShape 110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23" name="AutoShape 11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24" name="Group 11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34" name="Line 11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5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6" name="Line 11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7" name="Line 11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8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9" name="Line 11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0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1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25" name="Group 12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26" name="Line 12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8" name="Line 12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9" name="Line 12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0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1" name="Line 12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2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3" name="Line 12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1" name="Group 130"/>
          <p:cNvGrpSpPr>
            <a:grpSpLocks/>
          </p:cNvGrpSpPr>
          <p:nvPr/>
        </p:nvGrpSpPr>
        <p:grpSpPr bwMode="auto">
          <a:xfrm>
            <a:off x="3798888" y="5416550"/>
            <a:ext cx="215900" cy="563563"/>
            <a:chOff x="1920" y="3603"/>
            <a:chExt cx="115" cy="333"/>
          </a:xfrm>
        </p:grpSpPr>
        <p:pic>
          <p:nvPicPr>
            <p:cNvPr id="18492" name="Picture 131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93" name="Group 13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494" name="AutoShape 13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5" name="AutoShape 13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95" name="AutoShape 135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96" name="AutoShape 136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498" name="AutoShape 13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499" name="Group 13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09" name="Line 13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0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1" name="Line 14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2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3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4" name="Line 14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5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6" name="Line 14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00" name="Group 14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01" name="Line 14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2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3" name="Line 15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4" name="Line 15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5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6" name="Line 15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7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8" name="Line 15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2" name="Group 156"/>
          <p:cNvGrpSpPr>
            <a:grpSpLocks/>
          </p:cNvGrpSpPr>
          <p:nvPr/>
        </p:nvGrpSpPr>
        <p:grpSpPr bwMode="auto">
          <a:xfrm rot="-2898874">
            <a:off x="1151731" y="5052219"/>
            <a:ext cx="909638" cy="603250"/>
            <a:chOff x="3936" y="2304"/>
            <a:chExt cx="573" cy="380"/>
          </a:xfrm>
        </p:grpSpPr>
        <p:sp>
          <p:nvSpPr>
            <p:cNvPr id="18489" name="Arc 157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0" name="Arc 158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1" name="Arc 159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3" name="Group 160"/>
          <p:cNvGrpSpPr>
            <a:grpSpLocks/>
          </p:cNvGrpSpPr>
          <p:nvPr/>
        </p:nvGrpSpPr>
        <p:grpSpPr bwMode="auto">
          <a:xfrm rot="-8236128">
            <a:off x="8166100" y="4257675"/>
            <a:ext cx="712788" cy="473075"/>
            <a:chOff x="480" y="2932"/>
            <a:chExt cx="573" cy="380"/>
          </a:xfrm>
        </p:grpSpPr>
        <p:sp>
          <p:nvSpPr>
            <p:cNvPr id="18486" name="Arc 161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7" name="Arc 162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8" name="Arc 163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4" name="Group 164"/>
          <p:cNvGrpSpPr>
            <a:grpSpLocks/>
          </p:cNvGrpSpPr>
          <p:nvPr/>
        </p:nvGrpSpPr>
        <p:grpSpPr bwMode="auto">
          <a:xfrm rot="5377720">
            <a:off x="370682" y="3767931"/>
            <a:ext cx="792162" cy="746125"/>
            <a:chOff x="4884" y="2737"/>
            <a:chExt cx="499" cy="470"/>
          </a:xfrm>
        </p:grpSpPr>
        <p:sp>
          <p:nvSpPr>
            <p:cNvPr id="18483" name="Arc 165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4" name="Arc 166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5" name="Arc 167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55" name="Line 168"/>
          <p:cNvSpPr>
            <a:spLocks noChangeShapeType="1"/>
          </p:cNvSpPr>
          <p:nvPr/>
        </p:nvSpPr>
        <p:spPr bwMode="auto">
          <a:xfrm flipV="1">
            <a:off x="3316288" y="4148138"/>
            <a:ext cx="265112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56" name="Group 169"/>
          <p:cNvGrpSpPr>
            <a:grpSpLocks/>
          </p:cNvGrpSpPr>
          <p:nvPr/>
        </p:nvGrpSpPr>
        <p:grpSpPr bwMode="auto">
          <a:xfrm rot="7756139">
            <a:off x="6370638" y="2620962"/>
            <a:ext cx="717550" cy="415925"/>
            <a:chOff x="3936" y="2304"/>
            <a:chExt cx="573" cy="380"/>
          </a:xfrm>
        </p:grpSpPr>
        <p:sp>
          <p:nvSpPr>
            <p:cNvPr id="18480" name="Arc 17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Arc 17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Arc 17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7" name="Group 173"/>
          <p:cNvGrpSpPr>
            <a:grpSpLocks/>
          </p:cNvGrpSpPr>
          <p:nvPr/>
        </p:nvGrpSpPr>
        <p:grpSpPr bwMode="auto">
          <a:xfrm rot="7334634">
            <a:off x="1306513" y="4737100"/>
            <a:ext cx="909637" cy="747713"/>
            <a:chOff x="480" y="2932"/>
            <a:chExt cx="573" cy="380"/>
          </a:xfrm>
        </p:grpSpPr>
        <p:sp>
          <p:nvSpPr>
            <p:cNvPr id="18477" name="Arc 174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Arc 175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Arc 176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8" name="Group 177"/>
          <p:cNvGrpSpPr>
            <a:grpSpLocks/>
          </p:cNvGrpSpPr>
          <p:nvPr/>
        </p:nvGrpSpPr>
        <p:grpSpPr bwMode="auto">
          <a:xfrm>
            <a:off x="1851025" y="4314825"/>
            <a:ext cx="366713" cy="423863"/>
            <a:chOff x="1171" y="2732"/>
            <a:chExt cx="231" cy="267"/>
          </a:xfrm>
        </p:grpSpPr>
        <p:sp>
          <p:nvSpPr>
            <p:cNvPr id="18474" name="Arc 178"/>
            <p:cNvSpPr>
              <a:spLocks/>
            </p:cNvSpPr>
            <p:nvPr/>
          </p:nvSpPr>
          <p:spPr bwMode="auto">
            <a:xfrm rot="-9823809">
              <a:off x="1296" y="2732"/>
              <a:ext cx="106" cy="164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5" name="Arc 179"/>
            <p:cNvSpPr>
              <a:spLocks/>
            </p:cNvSpPr>
            <p:nvPr/>
          </p:nvSpPr>
          <p:spPr bwMode="auto">
            <a:xfrm rot="-10594454">
              <a:off x="1233" y="2786"/>
              <a:ext cx="125" cy="163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Arc 180"/>
            <p:cNvSpPr>
              <a:spLocks/>
            </p:cNvSpPr>
            <p:nvPr/>
          </p:nvSpPr>
          <p:spPr bwMode="auto">
            <a:xfrm rot="-10594454">
              <a:off x="1171" y="2807"/>
              <a:ext cx="125" cy="192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9" name="Group 181"/>
          <p:cNvGrpSpPr>
            <a:grpSpLocks/>
          </p:cNvGrpSpPr>
          <p:nvPr/>
        </p:nvGrpSpPr>
        <p:grpSpPr bwMode="auto">
          <a:xfrm rot="-2836128">
            <a:off x="7628732" y="5172869"/>
            <a:ext cx="712787" cy="473075"/>
            <a:chOff x="480" y="2932"/>
            <a:chExt cx="573" cy="380"/>
          </a:xfrm>
        </p:grpSpPr>
        <p:sp>
          <p:nvSpPr>
            <p:cNvPr id="18471" name="Arc 18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Arc 18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Arc 18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60" name="Line 185"/>
          <p:cNvSpPr>
            <a:spLocks noChangeShapeType="1"/>
          </p:cNvSpPr>
          <p:nvPr/>
        </p:nvSpPr>
        <p:spPr bwMode="auto">
          <a:xfrm flipV="1">
            <a:off x="3027363" y="4089400"/>
            <a:ext cx="4953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186"/>
          <p:cNvSpPr>
            <a:spLocks noChangeShapeType="1"/>
          </p:cNvSpPr>
          <p:nvPr/>
        </p:nvSpPr>
        <p:spPr bwMode="auto">
          <a:xfrm>
            <a:off x="2986088" y="4294188"/>
            <a:ext cx="206375" cy="676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187"/>
          <p:cNvSpPr>
            <a:spLocks noChangeShapeType="1"/>
          </p:cNvSpPr>
          <p:nvPr/>
        </p:nvSpPr>
        <p:spPr bwMode="auto">
          <a:xfrm flipV="1">
            <a:off x="3375025" y="4945063"/>
            <a:ext cx="993775" cy="10318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188"/>
          <p:cNvSpPr>
            <a:spLocks noChangeShapeType="1"/>
          </p:cNvSpPr>
          <p:nvPr/>
        </p:nvSpPr>
        <p:spPr bwMode="auto">
          <a:xfrm>
            <a:off x="3340100" y="5099050"/>
            <a:ext cx="495300" cy="3111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189"/>
          <p:cNvSpPr>
            <a:spLocks noChangeShapeType="1"/>
          </p:cNvSpPr>
          <p:nvPr/>
        </p:nvSpPr>
        <p:spPr bwMode="auto">
          <a:xfrm flipV="1">
            <a:off x="3983038" y="5037138"/>
            <a:ext cx="393700" cy="3238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190"/>
          <p:cNvSpPr txBox="1">
            <a:spLocks noChangeArrowheads="1"/>
          </p:cNvSpPr>
          <p:nvPr/>
        </p:nvSpPr>
        <p:spPr bwMode="auto">
          <a:xfrm>
            <a:off x="2111375" y="3089275"/>
            <a:ext cx="461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Space-Time-Frequency Correlation</a:t>
            </a:r>
          </a:p>
        </p:txBody>
      </p:sp>
      <p:pic>
        <p:nvPicPr>
          <p:cNvPr id="18466" name="Picture 190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4610100"/>
            <a:ext cx="125888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191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435600"/>
            <a:ext cx="118268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192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113213"/>
            <a:ext cx="8667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193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692775"/>
            <a:ext cx="10048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0" name="Text Box 190"/>
          <p:cNvSpPr txBox="1">
            <a:spLocks noChangeArrowheads="1"/>
          </p:cNvSpPr>
          <p:nvPr/>
        </p:nvSpPr>
        <p:spPr bwMode="auto">
          <a:xfrm>
            <a:off x="1531938" y="2690813"/>
            <a:ext cx="3348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Dynamic center frequencies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Procedure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1008063"/>
            <a:ext cx="7772400" cy="1477962"/>
          </a:xfrm>
        </p:spPr>
        <p:txBody>
          <a:bodyPr/>
          <a:lstStyle/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Controllers request to transmit and receive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Arbitrator enforces causality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 to step 1.</a:t>
            </a:r>
          </a:p>
        </p:txBody>
      </p:sp>
      <p:pic>
        <p:nvPicPr>
          <p:cNvPr id="574468" name="Picture 4" descr="bkgrd"/>
          <p:cNvPicPr>
            <a:picLocks noChangeAspect="1" noChangeArrowheads="1"/>
          </p:cNvPicPr>
          <p:nvPr/>
        </p:nvPicPr>
        <p:blipFill>
          <a:blip r:embed="rId3"/>
          <a:srcRect l="44695" t="25391" b="5315"/>
          <a:stretch>
            <a:fillRect/>
          </a:stretch>
        </p:blipFill>
        <p:spPr bwMode="auto">
          <a:xfrm>
            <a:off x="673100" y="3048000"/>
            <a:ext cx="3028950" cy="220662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72709" name="Line 5"/>
          <p:cNvSpPr>
            <a:spLocks noChangeShapeType="1"/>
          </p:cNvSpPr>
          <p:nvPr/>
        </p:nvSpPr>
        <p:spPr bwMode="auto">
          <a:xfrm flipV="1">
            <a:off x="1487488" y="4662488"/>
            <a:ext cx="0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 flipV="1">
            <a:off x="1571625" y="4657725"/>
            <a:ext cx="1588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 flipV="1">
            <a:off x="1533525" y="4657725"/>
            <a:ext cx="0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9"/>
          <p:cNvSpPr>
            <a:spLocks noChangeShapeType="1"/>
          </p:cNvSpPr>
          <p:nvPr/>
        </p:nvSpPr>
        <p:spPr bwMode="auto">
          <a:xfrm flipH="1" flipV="1">
            <a:off x="3248025" y="4652963"/>
            <a:ext cx="0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13" name="Picture 1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138488"/>
            <a:ext cx="4445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4" name="Group 12"/>
          <p:cNvGrpSpPr>
            <a:grpSpLocks/>
          </p:cNvGrpSpPr>
          <p:nvPr/>
        </p:nvGrpSpPr>
        <p:grpSpPr bwMode="auto">
          <a:xfrm rot="3054261">
            <a:off x="2904331" y="4323557"/>
            <a:ext cx="422275" cy="296862"/>
            <a:chOff x="480" y="2932"/>
            <a:chExt cx="573" cy="380"/>
          </a:xfrm>
        </p:grpSpPr>
        <p:sp>
          <p:nvSpPr>
            <p:cNvPr id="72746" name="Arc 13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7" name="Arc 14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8" name="Arc 15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5" name="Group 16"/>
          <p:cNvGrpSpPr>
            <a:grpSpLocks/>
          </p:cNvGrpSpPr>
          <p:nvPr/>
        </p:nvGrpSpPr>
        <p:grpSpPr bwMode="auto">
          <a:xfrm rot="6846112">
            <a:off x="1426370" y="4393406"/>
            <a:ext cx="468312" cy="466725"/>
            <a:chOff x="4884" y="2737"/>
            <a:chExt cx="499" cy="470"/>
          </a:xfrm>
        </p:grpSpPr>
        <p:sp>
          <p:nvSpPr>
            <p:cNvPr id="72743" name="Arc 17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4" name="Arc 18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5" name="Arc 19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6" name="Group 20"/>
          <p:cNvGrpSpPr>
            <a:grpSpLocks/>
          </p:cNvGrpSpPr>
          <p:nvPr/>
        </p:nvGrpSpPr>
        <p:grpSpPr bwMode="auto">
          <a:xfrm rot="2561371">
            <a:off x="2582863" y="3389313"/>
            <a:ext cx="450850" cy="246062"/>
            <a:chOff x="3936" y="2304"/>
            <a:chExt cx="573" cy="380"/>
          </a:xfrm>
        </p:grpSpPr>
        <p:sp>
          <p:nvSpPr>
            <p:cNvPr id="72740" name="Arc 21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1" name="Arc 22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2" name="Arc 23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17" name="Text Box 24"/>
          <p:cNvSpPr txBox="1">
            <a:spLocks noChangeArrowheads="1"/>
          </p:cNvSpPr>
          <p:nvPr/>
        </p:nvSpPr>
        <p:spPr bwMode="auto">
          <a:xfrm>
            <a:off x="944563" y="482441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72718" name="Text Box 25"/>
          <p:cNvSpPr txBox="1">
            <a:spLocks noChangeArrowheads="1"/>
          </p:cNvSpPr>
          <p:nvPr/>
        </p:nvSpPr>
        <p:spPr bwMode="auto">
          <a:xfrm>
            <a:off x="2500313" y="5016500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2719" name="Text Box 26"/>
          <p:cNvSpPr txBox="1">
            <a:spLocks noChangeArrowheads="1"/>
          </p:cNvSpPr>
          <p:nvPr/>
        </p:nvSpPr>
        <p:spPr bwMode="auto">
          <a:xfrm>
            <a:off x="1647825" y="3124200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20" name="AutoShape 27"/>
          <p:cNvSpPr>
            <a:spLocks noChangeArrowheads="1"/>
          </p:cNvSpPr>
          <p:nvPr/>
        </p:nvSpPr>
        <p:spPr bwMode="auto">
          <a:xfrm>
            <a:off x="4635500" y="2979738"/>
            <a:ext cx="3998913" cy="2951162"/>
          </a:xfrm>
          <a:prstGeom prst="upArrowCallout">
            <a:avLst>
              <a:gd name="adj1" fmla="val 24478"/>
              <a:gd name="adj2" fmla="val 23424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Freeform 28"/>
          <p:cNvSpPr>
            <a:spLocks/>
          </p:cNvSpPr>
          <p:nvPr/>
        </p:nvSpPr>
        <p:spPr bwMode="auto">
          <a:xfrm rot="-5883492">
            <a:off x="5762626" y="3687762"/>
            <a:ext cx="2025650" cy="1927225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Rectangle 29"/>
          <p:cNvSpPr>
            <a:spLocks noChangeArrowheads="1"/>
          </p:cNvSpPr>
          <p:nvPr/>
        </p:nvSpPr>
        <p:spPr bwMode="auto">
          <a:xfrm>
            <a:off x="4808538" y="4906963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3" name="AutoShape 30"/>
          <p:cNvSpPr>
            <a:spLocks noChangeArrowheads="1"/>
          </p:cNvSpPr>
          <p:nvPr/>
        </p:nvSpPr>
        <p:spPr bwMode="auto">
          <a:xfrm>
            <a:off x="4860925" y="518477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24" name="Oval 31"/>
          <p:cNvSpPr>
            <a:spLocks noChangeArrowheads="1"/>
          </p:cNvSpPr>
          <p:nvPr/>
        </p:nvSpPr>
        <p:spPr bwMode="auto">
          <a:xfrm>
            <a:off x="5824538" y="5205413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25" name="Text Box 32"/>
          <p:cNvSpPr txBox="1">
            <a:spLocks noChangeArrowheads="1"/>
          </p:cNvSpPr>
          <p:nvPr/>
        </p:nvSpPr>
        <p:spPr bwMode="auto">
          <a:xfrm>
            <a:off x="4962525" y="488156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72726" name="Rectangle 33"/>
          <p:cNvSpPr>
            <a:spLocks noChangeArrowheads="1"/>
          </p:cNvSpPr>
          <p:nvPr/>
        </p:nvSpPr>
        <p:spPr bwMode="auto">
          <a:xfrm>
            <a:off x="7056438" y="462597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7" name="Oval 34"/>
          <p:cNvSpPr>
            <a:spLocks noChangeArrowheads="1"/>
          </p:cNvSpPr>
          <p:nvPr/>
        </p:nvSpPr>
        <p:spPr bwMode="auto">
          <a:xfrm>
            <a:off x="7118350" y="4913313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2728" name="Text Box 35"/>
          <p:cNvSpPr txBox="1">
            <a:spLocks noChangeArrowheads="1"/>
          </p:cNvSpPr>
          <p:nvPr/>
        </p:nvSpPr>
        <p:spPr bwMode="auto">
          <a:xfrm>
            <a:off x="7337425" y="4597400"/>
            <a:ext cx="9255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2729" name="Rectangle 36"/>
          <p:cNvSpPr>
            <a:spLocks noChangeArrowheads="1"/>
          </p:cNvSpPr>
          <p:nvPr/>
        </p:nvSpPr>
        <p:spPr bwMode="auto">
          <a:xfrm>
            <a:off x="4843463" y="3556000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30" name="AutoShape 37"/>
          <p:cNvSpPr>
            <a:spLocks noChangeArrowheads="1"/>
          </p:cNvSpPr>
          <p:nvPr/>
        </p:nvSpPr>
        <p:spPr bwMode="auto">
          <a:xfrm>
            <a:off x="4895850" y="38338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1" name="Oval 38"/>
          <p:cNvSpPr>
            <a:spLocks noChangeArrowheads="1"/>
          </p:cNvSpPr>
          <p:nvPr/>
        </p:nvSpPr>
        <p:spPr bwMode="auto">
          <a:xfrm>
            <a:off x="5859463" y="3854450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32" name="Text Box 39"/>
          <p:cNvSpPr txBox="1">
            <a:spLocks noChangeArrowheads="1"/>
          </p:cNvSpPr>
          <p:nvPr/>
        </p:nvSpPr>
        <p:spPr bwMode="auto">
          <a:xfrm>
            <a:off x="5126038" y="3513138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33" name="Text Box 40"/>
          <p:cNvSpPr txBox="1">
            <a:spLocks noChangeArrowheads="1"/>
          </p:cNvSpPr>
          <p:nvPr/>
        </p:nvSpPr>
        <p:spPr bwMode="auto">
          <a:xfrm>
            <a:off x="6432550" y="3906838"/>
            <a:ext cx="127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Environment</a:t>
            </a:r>
          </a:p>
        </p:txBody>
      </p:sp>
      <p:sp>
        <p:nvSpPr>
          <p:cNvPr id="72734" name="AutoShape 41"/>
          <p:cNvSpPr>
            <a:spLocks noChangeArrowheads="1"/>
          </p:cNvSpPr>
          <p:nvPr/>
        </p:nvSpPr>
        <p:spPr bwMode="auto">
          <a:xfrm>
            <a:off x="7553325" y="49133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5" name="AutoShape 42"/>
          <p:cNvSpPr>
            <a:spLocks noChangeArrowheads="1"/>
          </p:cNvSpPr>
          <p:nvPr/>
        </p:nvSpPr>
        <p:spPr bwMode="auto">
          <a:xfrm>
            <a:off x="5832475" y="2511425"/>
            <a:ext cx="1606550" cy="4746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Arbitrator</a:t>
            </a:r>
            <a:endParaRPr lang="en-US"/>
          </a:p>
        </p:txBody>
      </p:sp>
      <p:sp>
        <p:nvSpPr>
          <p:cNvPr id="72736" name="Line 43"/>
          <p:cNvSpPr>
            <a:spLocks noChangeShapeType="1"/>
          </p:cNvSpPr>
          <p:nvPr/>
        </p:nvSpPr>
        <p:spPr bwMode="auto">
          <a:xfrm>
            <a:off x="6243638" y="4084638"/>
            <a:ext cx="930275" cy="877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Line 44"/>
          <p:cNvSpPr>
            <a:spLocks noChangeShapeType="1"/>
          </p:cNvSpPr>
          <p:nvPr/>
        </p:nvSpPr>
        <p:spPr bwMode="auto">
          <a:xfrm flipV="1">
            <a:off x="6221413" y="5132388"/>
            <a:ext cx="900112" cy="263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38" name="Picture 44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4686300"/>
            <a:ext cx="7858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39" name="Picture 45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645025"/>
            <a:ext cx="5429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168400" y="1335088"/>
            <a:ext cx="6508750" cy="4646612"/>
          </a:xfrm>
          <a:prstGeom prst="rect">
            <a:avLst/>
          </a:prstGeom>
          <a:solidFill>
            <a:srgbClr val="FCFF94"/>
          </a:solidFill>
          <a:ln w="12700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b="1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Flowchart of the Arbitrator</a:t>
            </a:r>
          </a:p>
        </p:txBody>
      </p:sp>
      <p:sp>
        <p:nvSpPr>
          <p:cNvPr id="576516" name="AutoShape 4"/>
          <p:cNvSpPr>
            <a:spLocks noChangeArrowheads="1"/>
          </p:cNvSpPr>
          <p:nvPr/>
        </p:nvSpPr>
        <p:spPr bwMode="auto">
          <a:xfrm>
            <a:off x="3721100" y="957263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Start</a:t>
            </a:r>
          </a:p>
        </p:txBody>
      </p:sp>
      <p:sp>
        <p:nvSpPr>
          <p:cNvPr id="576517" name="AutoShape 5"/>
          <p:cNvSpPr>
            <a:spLocks noChangeArrowheads="1"/>
          </p:cNvSpPr>
          <p:nvPr/>
        </p:nvSpPr>
        <p:spPr bwMode="auto">
          <a:xfrm>
            <a:off x="2011363" y="2198688"/>
            <a:ext cx="1252537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 Done</a:t>
            </a:r>
          </a:p>
        </p:txBody>
      </p:sp>
      <p:sp>
        <p:nvSpPr>
          <p:cNvPr id="576518" name="AutoShape 6"/>
          <p:cNvSpPr>
            <a:spLocks noChangeArrowheads="1"/>
          </p:cNvSpPr>
          <p:nvPr/>
        </p:nvSpPr>
        <p:spPr bwMode="auto">
          <a:xfrm>
            <a:off x="3740150" y="219868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19" name="AutoShape 7"/>
          <p:cNvSpPr>
            <a:spLocks noChangeArrowheads="1"/>
          </p:cNvSpPr>
          <p:nvPr/>
        </p:nvSpPr>
        <p:spPr bwMode="auto">
          <a:xfrm>
            <a:off x="3741738" y="2768600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</a:t>
            </a:r>
          </a:p>
        </p:txBody>
      </p:sp>
      <p:sp>
        <p:nvSpPr>
          <p:cNvPr id="576520" name="AutoShape 8"/>
          <p:cNvSpPr>
            <a:spLocks noChangeArrowheads="1"/>
          </p:cNvSpPr>
          <p:nvPr/>
        </p:nvSpPr>
        <p:spPr bwMode="auto">
          <a:xfrm>
            <a:off x="3741738" y="3341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1" name="AutoShape 9"/>
          <p:cNvSpPr>
            <a:spLocks noChangeArrowheads="1"/>
          </p:cNvSpPr>
          <p:nvPr/>
        </p:nvSpPr>
        <p:spPr bwMode="auto">
          <a:xfrm>
            <a:off x="5530850" y="3890963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Received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Signals</a:t>
            </a:r>
          </a:p>
        </p:txBody>
      </p:sp>
      <p:sp>
        <p:nvSpPr>
          <p:cNvPr id="576522" name="AutoShape 10"/>
          <p:cNvSpPr>
            <a:spLocks noChangeArrowheads="1"/>
          </p:cNvSpPr>
          <p:nvPr/>
        </p:nvSpPr>
        <p:spPr bwMode="auto">
          <a:xfrm>
            <a:off x="5530850" y="444023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Receive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23" name="AutoShape 11"/>
          <p:cNvSpPr>
            <a:spLocks noChangeArrowheads="1"/>
          </p:cNvSpPr>
          <p:nvPr/>
        </p:nvSpPr>
        <p:spPr bwMode="auto">
          <a:xfrm>
            <a:off x="5530850" y="4991100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4" name="AutoShape 12"/>
          <p:cNvSpPr>
            <a:spLocks noChangeArrowheads="1"/>
          </p:cNvSpPr>
          <p:nvPr/>
        </p:nvSpPr>
        <p:spPr bwMode="auto">
          <a:xfrm>
            <a:off x="5530850" y="2198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Query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Modules</a:t>
            </a:r>
          </a:p>
        </p:txBody>
      </p:sp>
      <p:sp>
        <p:nvSpPr>
          <p:cNvPr id="576525" name="AutoShape 13"/>
          <p:cNvSpPr>
            <a:spLocks noChangeArrowheads="1"/>
          </p:cNvSpPr>
          <p:nvPr/>
        </p:nvSpPr>
        <p:spPr bwMode="auto">
          <a:xfrm>
            <a:off x="5532438" y="3338513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Combine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Received Signals</a:t>
            </a:r>
          </a:p>
        </p:txBody>
      </p:sp>
      <p:sp>
        <p:nvSpPr>
          <p:cNvPr id="576526" name="AutoShape 14"/>
          <p:cNvSpPr>
            <a:spLocks noChangeArrowheads="1"/>
          </p:cNvSpPr>
          <p:nvPr/>
        </p:nvSpPr>
        <p:spPr bwMode="auto">
          <a:xfrm>
            <a:off x="3721100" y="6092825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End</a:t>
            </a:r>
          </a:p>
        </p:txBody>
      </p:sp>
      <p:sp>
        <p:nvSpPr>
          <p:cNvPr id="576527" name="AutoShape 15"/>
          <p:cNvSpPr>
            <a:spLocks noChangeArrowheads="1"/>
          </p:cNvSpPr>
          <p:nvPr/>
        </p:nvSpPr>
        <p:spPr bwMode="auto">
          <a:xfrm>
            <a:off x="5619750" y="2752725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Complete?</a:t>
            </a:r>
          </a:p>
        </p:txBody>
      </p:sp>
      <p:sp>
        <p:nvSpPr>
          <p:cNvPr id="576528" name="AutoShape 16"/>
          <p:cNvSpPr>
            <a:spLocks noChangeArrowheads="1"/>
          </p:cNvSpPr>
          <p:nvPr/>
        </p:nvSpPr>
        <p:spPr bwMode="auto">
          <a:xfrm>
            <a:off x="3829050" y="1423988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Request?</a:t>
            </a:r>
          </a:p>
        </p:txBody>
      </p:sp>
      <p:cxnSp>
        <p:nvCxnSpPr>
          <p:cNvPr id="74769" name="AutoShape 17"/>
          <p:cNvCxnSpPr>
            <a:cxnSpLocks noChangeShapeType="1"/>
            <a:stCxn id="576528" idx="2"/>
            <a:endCxn id="576517" idx="0"/>
          </p:cNvCxnSpPr>
          <p:nvPr/>
        </p:nvCxnSpPr>
        <p:spPr bwMode="auto">
          <a:xfrm rot="5400000">
            <a:off x="3350419" y="1181894"/>
            <a:ext cx="304800" cy="1728788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0" name="AutoShape 18"/>
          <p:cNvCxnSpPr>
            <a:cxnSpLocks noChangeShapeType="1"/>
            <a:stCxn id="576528" idx="2"/>
            <a:endCxn id="576524" idx="0"/>
          </p:cNvCxnSpPr>
          <p:nvPr/>
        </p:nvCxnSpPr>
        <p:spPr bwMode="auto">
          <a:xfrm rot="16200000" flipH="1">
            <a:off x="5109369" y="1151732"/>
            <a:ext cx="304800" cy="1789112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1" name="AutoShape 19"/>
          <p:cNvCxnSpPr>
            <a:cxnSpLocks noChangeShapeType="1"/>
            <a:stCxn id="576528" idx="2"/>
            <a:endCxn id="576518" idx="0"/>
          </p:cNvCxnSpPr>
          <p:nvPr/>
        </p:nvCxnSpPr>
        <p:spPr bwMode="auto">
          <a:xfrm>
            <a:off x="4367213" y="1893888"/>
            <a:ext cx="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2" name="AutoShape 20"/>
          <p:cNvCxnSpPr>
            <a:cxnSpLocks noChangeShapeType="1"/>
            <a:stCxn id="576528" idx="1"/>
            <a:endCxn id="576526" idx="0"/>
          </p:cNvCxnSpPr>
          <p:nvPr/>
        </p:nvCxnSpPr>
        <p:spPr bwMode="auto">
          <a:xfrm rot="10800000" flipH="1" flipV="1">
            <a:off x="3829050" y="1658938"/>
            <a:ext cx="538163" cy="4433887"/>
          </a:xfrm>
          <a:prstGeom prst="bentConnector4">
            <a:avLst>
              <a:gd name="adj1" fmla="val -401773"/>
              <a:gd name="adj2" fmla="val 9097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3" name="AutoShape 21"/>
          <p:cNvCxnSpPr>
            <a:cxnSpLocks noChangeShapeType="1"/>
            <a:stCxn id="576517" idx="2"/>
            <a:endCxn id="576526" idx="0"/>
          </p:cNvCxnSpPr>
          <p:nvPr/>
        </p:nvCxnSpPr>
        <p:spPr bwMode="auto">
          <a:xfrm rot="16200000" flipH="1">
            <a:off x="1774825" y="3500438"/>
            <a:ext cx="3455987" cy="1728788"/>
          </a:xfrm>
          <a:prstGeom prst="bentConnector3">
            <a:avLst>
              <a:gd name="adj1" fmla="val 8837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4" name="AutoShape 22"/>
          <p:cNvCxnSpPr>
            <a:cxnSpLocks noChangeShapeType="1"/>
            <a:stCxn id="576520" idx="2"/>
            <a:endCxn id="576526" idx="0"/>
          </p:cNvCxnSpPr>
          <p:nvPr/>
        </p:nvCxnSpPr>
        <p:spPr bwMode="auto">
          <a:xfrm rot="5400000">
            <a:off x="3210719" y="4936332"/>
            <a:ext cx="23129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5" name="AutoShape 23"/>
          <p:cNvCxnSpPr>
            <a:cxnSpLocks noChangeShapeType="1"/>
            <a:stCxn id="576518" idx="2"/>
            <a:endCxn id="576519" idx="0"/>
          </p:cNvCxnSpPr>
          <p:nvPr/>
        </p:nvCxnSpPr>
        <p:spPr bwMode="auto">
          <a:xfrm>
            <a:off x="4367213" y="2636838"/>
            <a:ext cx="0" cy="131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6" name="AutoShape 24"/>
          <p:cNvCxnSpPr>
            <a:cxnSpLocks noChangeShapeType="1"/>
            <a:stCxn id="576519" idx="2"/>
            <a:endCxn id="576520" idx="0"/>
          </p:cNvCxnSpPr>
          <p:nvPr/>
        </p:nvCxnSpPr>
        <p:spPr bwMode="auto">
          <a:xfrm>
            <a:off x="4367213" y="3206750"/>
            <a:ext cx="0" cy="1349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7" name="AutoShape 25"/>
          <p:cNvCxnSpPr>
            <a:cxnSpLocks noChangeShapeType="1"/>
            <a:stCxn id="576524" idx="2"/>
            <a:endCxn id="576527" idx="0"/>
          </p:cNvCxnSpPr>
          <p:nvPr/>
        </p:nvCxnSpPr>
        <p:spPr bwMode="auto">
          <a:xfrm>
            <a:off x="6156325" y="2636838"/>
            <a:ext cx="1588" cy="1158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8" name="AutoShape 26"/>
          <p:cNvCxnSpPr>
            <a:cxnSpLocks noChangeShapeType="1"/>
            <a:stCxn id="576527" idx="2"/>
            <a:endCxn id="576525" idx="0"/>
          </p:cNvCxnSpPr>
          <p:nvPr/>
        </p:nvCxnSpPr>
        <p:spPr bwMode="auto">
          <a:xfrm>
            <a:off x="6157913" y="3222625"/>
            <a:ext cx="0" cy="1158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9" name="AutoShape 27"/>
          <p:cNvCxnSpPr>
            <a:cxnSpLocks noChangeShapeType="1"/>
            <a:stCxn id="576525" idx="2"/>
            <a:endCxn id="576521" idx="0"/>
          </p:cNvCxnSpPr>
          <p:nvPr/>
        </p:nvCxnSpPr>
        <p:spPr bwMode="auto">
          <a:xfrm>
            <a:off x="6157913" y="3776663"/>
            <a:ext cx="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0" name="AutoShape 28"/>
          <p:cNvCxnSpPr>
            <a:cxnSpLocks noChangeShapeType="1"/>
            <a:stCxn id="576521" idx="2"/>
            <a:endCxn id="576522" idx="0"/>
          </p:cNvCxnSpPr>
          <p:nvPr/>
        </p:nvCxnSpPr>
        <p:spPr bwMode="auto">
          <a:xfrm>
            <a:off x="6157913" y="4329113"/>
            <a:ext cx="0" cy="1111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1" name="AutoShape 29"/>
          <p:cNvCxnSpPr>
            <a:cxnSpLocks noChangeShapeType="1"/>
            <a:stCxn id="576522" idx="2"/>
            <a:endCxn id="576523" idx="0"/>
          </p:cNvCxnSpPr>
          <p:nvPr/>
        </p:nvCxnSpPr>
        <p:spPr bwMode="auto">
          <a:xfrm>
            <a:off x="6157913" y="4878388"/>
            <a:ext cx="0" cy="1127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2" name="AutoShape 30"/>
          <p:cNvCxnSpPr>
            <a:cxnSpLocks noChangeShapeType="1"/>
            <a:stCxn id="576523" idx="2"/>
            <a:endCxn id="576526" idx="0"/>
          </p:cNvCxnSpPr>
          <p:nvPr/>
        </p:nvCxnSpPr>
        <p:spPr bwMode="auto">
          <a:xfrm rot="5400000">
            <a:off x="4930775" y="4865688"/>
            <a:ext cx="663575" cy="1790700"/>
          </a:xfrm>
          <a:prstGeom prst="bentConnector3">
            <a:avLst>
              <a:gd name="adj1" fmla="val 399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3" name="AutoShape 31"/>
          <p:cNvCxnSpPr>
            <a:cxnSpLocks noChangeShapeType="1"/>
            <a:stCxn id="576516" idx="2"/>
            <a:endCxn id="576528" idx="0"/>
          </p:cNvCxnSpPr>
          <p:nvPr/>
        </p:nvCxnSpPr>
        <p:spPr bwMode="auto">
          <a:xfrm>
            <a:off x="4367213" y="1246188"/>
            <a:ext cx="0" cy="177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3471863" y="1419225"/>
            <a:ext cx="387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cxnSp>
        <p:nvCxnSpPr>
          <p:cNvPr id="74785" name="AutoShape 33"/>
          <p:cNvCxnSpPr>
            <a:cxnSpLocks noChangeShapeType="1"/>
            <a:stCxn id="576527" idx="3"/>
            <a:endCxn id="576526" idx="0"/>
          </p:cNvCxnSpPr>
          <p:nvPr/>
        </p:nvCxnSpPr>
        <p:spPr bwMode="auto">
          <a:xfrm flipH="1">
            <a:off x="4367213" y="2987675"/>
            <a:ext cx="2328862" cy="3105150"/>
          </a:xfrm>
          <a:prstGeom prst="bentConnector4">
            <a:avLst>
              <a:gd name="adj1" fmla="val -23111"/>
              <a:gd name="adj2" fmla="val 8716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786" name="Text Box 34"/>
          <p:cNvSpPr txBox="1">
            <a:spLocks noChangeArrowheads="1"/>
          </p:cNvSpPr>
          <p:nvPr/>
        </p:nvSpPr>
        <p:spPr bwMode="auto">
          <a:xfrm>
            <a:off x="6702425" y="2760663"/>
            <a:ext cx="387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sp>
        <p:nvSpPr>
          <p:cNvPr id="74787" name="Text Box 35"/>
          <p:cNvSpPr txBox="1">
            <a:spLocks noChangeArrowheads="1"/>
          </p:cNvSpPr>
          <p:nvPr/>
        </p:nvSpPr>
        <p:spPr bwMode="auto">
          <a:xfrm>
            <a:off x="2570163" y="1925638"/>
            <a:ext cx="1149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Wait Request</a:t>
            </a:r>
          </a:p>
        </p:txBody>
      </p:sp>
      <p:sp>
        <p:nvSpPr>
          <p:cNvPr id="74788" name="Text Box 36"/>
          <p:cNvSpPr txBox="1">
            <a:spLocks noChangeArrowheads="1"/>
          </p:cNvSpPr>
          <p:nvPr/>
        </p:nvSpPr>
        <p:spPr bwMode="auto">
          <a:xfrm>
            <a:off x="4302125" y="1917700"/>
            <a:ext cx="1004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Tx Request</a:t>
            </a:r>
          </a:p>
        </p:txBody>
      </p:sp>
      <p:sp>
        <p:nvSpPr>
          <p:cNvPr id="74789" name="Text Box 37"/>
          <p:cNvSpPr txBox="1">
            <a:spLocks noChangeArrowheads="1"/>
          </p:cNvSpPr>
          <p:nvPr/>
        </p:nvSpPr>
        <p:spPr bwMode="auto">
          <a:xfrm>
            <a:off x="6094413" y="1909763"/>
            <a:ext cx="1022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Rx Request</a:t>
            </a:r>
          </a:p>
        </p:txBody>
      </p:sp>
      <p:sp>
        <p:nvSpPr>
          <p:cNvPr id="74790" name="Text Box 38"/>
          <p:cNvSpPr txBox="1">
            <a:spLocks noChangeArrowheads="1"/>
          </p:cNvSpPr>
          <p:nvPr/>
        </p:nvSpPr>
        <p:spPr bwMode="auto">
          <a:xfrm>
            <a:off x="1154113" y="1303338"/>
            <a:ext cx="18176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FF8000"/>
                </a:solidFill>
              </a:rPr>
              <a:t>Loop once per module</a:t>
            </a:r>
          </a:p>
        </p:txBody>
      </p:sp>
      <p:sp>
        <p:nvSpPr>
          <p:cNvPr id="74791" name="Text Box 39"/>
          <p:cNvSpPr txBox="1">
            <a:spLocks noChangeArrowheads="1"/>
          </p:cNvSpPr>
          <p:nvPr/>
        </p:nvSpPr>
        <p:spPr bwMode="auto">
          <a:xfrm>
            <a:off x="168275" y="923925"/>
            <a:ext cx="258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Arbitrator is the mailman</a:t>
            </a:r>
          </a:p>
        </p:txBody>
      </p:sp>
      <p:pic>
        <p:nvPicPr>
          <p:cNvPr id="74792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239838"/>
            <a:ext cx="86518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 noChangeAspect="1"/>
          </p:cNvGrpSpPr>
          <p:nvPr/>
        </p:nvGrpSpPr>
        <p:grpSpPr bwMode="auto">
          <a:xfrm flipH="1">
            <a:off x="1333500" y="3752850"/>
            <a:ext cx="547688" cy="547688"/>
            <a:chOff x="1928" y="2312"/>
            <a:chExt cx="432" cy="432"/>
          </a:xfrm>
        </p:grpSpPr>
        <p:sp>
          <p:nvSpPr>
            <p:cNvPr id="578563" name="Oval 3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4" name="Rectangle 4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5" name="Line 5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78566" name="Oval 6"/>
          <p:cNvSpPr>
            <a:spLocks noChangeAspect="1" noChangeArrowheads="1"/>
          </p:cNvSpPr>
          <p:nvPr/>
        </p:nvSpPr>
        <p:spPr bwMode="auto">
          <a:xfrm>
            <a:off x="3071813" y="3738563"/>
            <a:ext cx="547687" cy="547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4" name="Rectangle 7"/>
          <p:cNvSpPr>
            <a:spLocks noChangeAspect="1" noChangeArrowheads="1"/>
          </p:cNvSpPr>
          <p:nvPr/>
        </p:nvSpPr>
        <p:spPr bwMode="auto">
          <a:xfrm>
            <a:off x="3125788" y="3794125"/>
            <a:ext cx="49212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8568" name="Line 8"/>
          <p:cNvSpPr>
            <a:spLocks noChangeAspect="1" noChangeShapeType="1"/>
          </p:cNvSpPr>
          <p:nvPr/>
        </p:nvSpPr>
        <p:spPr bwMode="auto">
          <a:xfrm flipH="1">
            <a:off x="3125788" y="3797300"/>
            <a:ext cx="38100" cy="42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State Machine</a:t>
            </a:r>
          </a:p>
        </p:txBody>
      </p:sp>
      <p:sp>
        <p:nvSpPr>
          <p:cNvPr id="578570" name="AutoShape 10"/>
          <p:cNvSpPr>
            <a:spLocks noChangeArrowheads="1"/>
          </p:cNvSpPr>
          <p:nvPr/>
        </p:nvSpPr>
        <p:spPr bwMode="auto">
          <a:xfrm>
            <a:off x="1968500" y="2332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78571" name="Rectangle 11"/>
          <p:cNvSpPr>
            <a:spLocks noChangeArrowheads="1"/>
          </p:cNvSpPr>
          <p:nvPr/>
        </p:nvSpPr>
        <p:spPr bwMode="auto">
          <a:xfrm>
            <a:off x="1835150" y="3763963"/>
            <a:ext cx="1281113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78572" name="AutoShape 12"/>
          <p:cNvCxnSpPr>
            <a:cxnSpLocks noChangeShapeType="1"/>
            <a:stCxn id="578570" idx="2"/>
            <a:endCxn id="578571" idx="0"/>
          </p:cNvCxnSpPr>
          <p:nvPr/>
        </p:nvCxnSpPr>
        <p:spPr bwMode="auto">
          <a:xfrm>
            <a:off x="2476500" y="2827338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78573" name="AutoShape 13"/>
          <p:cNvCxnSpPr>
            <a:cxnSpLocks noChangeShapeType="1"/>
            <a:stCxn id="578571" idx="2"/>
            <a:endCxn id="578574" idx="0"/>
          </p:cNvCxnSpPr>
          <p:nvPr/>
        </p:nvCxnSpPr>
        <p:spPr bwMode="auto">
          <a:xfrm>
            <a:off x="2476500" y="4259263"/>
            <a:ext cx="0" cy="1233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78574" name="AutoShape 14"/>
          <p:cNvSpPr>
            <a:spLocks noChangeArrowheads="1"/>
          </p:cNvSpPr>
          <p:nvPr/>
        </p:nvSpPr>
        <p:spPr bwMode="auto">
          <a:xfrm>
            <a:off x="1968500" y="5502275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6812" name="Text Box 15"/>
          <p:cNvSpPr txBox="1">
            <a:spLocks noChangeArrowheads="1"/>
          </p:cNvSpPr>
          <p:nvPr/>
        </p:nvSpPr>
        <p:spPr bwMode="auto">
          <a:xfrm>
            <a:off x="3560763" y="3633788"/>
            <a:ext cx="1182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Done</a:t>
            </a:r>
            <a:endParaRPr lang="en-US" sz="1400" b="1"/>
          </a:p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++</a:t>
            </a:r>
          </a:p>
        </p:txBody>
      </p:sp>
      <p:sp>
        <p:nvSpPr>
          <p:cNvPr id="76813" name="Text Box 16"/>
          <p:cNvSpPr txBox="1">
            <a:spLocks noChangeArrowheads="1"/>
          </p:cNvSpPr>
          <p:nvPr/>
        </p:nvSpPr>
        <p:spPr bwMode="auto">
          <a:xfrm>
            <a:off x="0" y="3676650"/>
            <a:ext cx="1428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400" b="1"/>
              <a:t>Do Nothing</a:t>
            </a:r>
          </a:p>
        </p:txBody>
      </p:sp>
      <p:sp>
        <p:nvSpPr>
          <p:cNvPr id="76814" name="Text Box 17"/>
          <p:cNvSpPr txBox="1">
            <a:spLocks noChangeArrowheads="1"/>
          </p:cNvSpPr>
          <p:nvPr/>
        </p:nvSpPr>
        <p:spPr bwMode="auto">
          <a:xfrm>
            <a:off x="2420938" y="2998788"/>
            <a:ext cx="1655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= count + 1</a:t>
            </a:r>
          </a:p>
        </p:txBody>
      </p:sp>
      <p:sp>
        <p:nvSpPr>
          <p:cNvPr id="76815" name="Text Box 18"/>
          <p:cNvSpPr txBox="1">
            <a:spLocks noChangeArrowheads="1"/>
          </p:cNvSpPr>
          <p:nvPr/>
        </p:nvSpPr>
        <p:spPr bwMode="auto">
          <a:xfrm>
            <a:off x="2462213" y="4826000"/>
            <a:ext cx="222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 </a:t>
            </a:r>
            <a:r>
              <a:rPr lang="en-US" sz="1400" b="1">
                <a:solidFill>
                  <a:schemeClr val="hlink"/>
                </a:solidFill>
              </a:rPr>
              <a:t>RX Done</a:t>
            </a:r>
            <a:r>
              <a:rPr lang="en-US" sz="1400" b="1"/>
              <a:t> &amp; count &gt;= </a:t>
            </a:r>
            <a:r>
              <a:rPr lang="en-US" sz="1400" b="1">
                <a:latin typeface="Times New Roman" charset="0"/>
              </a:rPr>
              <a:t>N</a:t>
            </a:r>
          </a:p>
          <a:p>
            <a:r>
              <a:rPr lang="en-US" sz="1400" b="1">
                <a:solidFill>
                  <a:srgbClr val="0000FF"/>
                </a:solidFill>
              </a:rPr>
              <a:t>set module to Done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76816" name="Text Box 19"/>
          <p:cNvSpPr txBox="1">
            <a:spLocks noChangeArrowheads="1"/>
          </p:cNvSpPr>
          <p:nvPr/>
        </p:nvSpPr>
        <p:spPr bwMode="auto">
          <a:xfrm>
            <a:off x="357188" y="95567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  <p:sp>
        <p:nvSpPr>
          <p:cNvPr id="76817" name="Rectangle 20"/>
          <p:cNvSpPr>
            <a:spLocks noChangeArrowheads="1"/>
          </p:cNvSpPr>
          <p:nvPr/>
        </p:nvSpPr>
        <p:spPr bwMode="auto">
          <a:xfrm>
            <a:off x="4852988" y="1036638"/>
            <a:ext cx="2613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Functionality:</a:t>
            </a:r>
          </a:p>
          <a:p>
            <a:r>
              <a:rPr lang="en-US" b="1"/>
              <a:t>Receive </a:t>
            </a:r>
            <a:r>
              <a:rPr lang="en-US" b="1">
                <a:latin typeface="Times New Roman" charset="0"/>
              </a:rPr>
              <a:t>N</a:t>
            </a:r>
            <a:r>
              <a:rPr lang="en-US" b="1"/>
              <a:t> sample blocks</a:t>
            </a:r>
          </a:p>
        </p:txBody>
      </p:sp>
      <p:sp>
        <p:nvSpPr>
          <p:cNvPr id="76818" name="AutoShape 21"/>
          <p:cNvSpPr>
            <a:spLocks noChangeArrowheads="1"/>
          </p:cNvSpPr>
          <p:nvPr/>
        </p:nvSpPr>
        <p:spPr bwMode="auto">
          <a:xfrm>
            <a:off x="5303838" y="2076450"/>
            <a:ext cx="3173412" cy="2319338"/>
          </a:xfrm>
          <a:prstGeom prst="upArrowCallout">
            <a:avLst>
              <a:gd name="adj1" fmla="val 24717"/>
              <a:gd name="adj2" fmla="val 23653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Freeform 22"/>
          <p:cNvSpPr>
            <a:spLocks/>
          </p:cNvSpPr>
          <p:nvPr/>
        </p:nvSpPr>
        <p:spPr bwMode="auto">
          <a:xfrm rot="-5883492">
            <a:off x="6205537" y="2625726"/>
            <a:ext cx="1592263" cy="1528762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Rectangle 23"/>
          <p:cNvSpPr>
            <a:spLocks noChangeArrowheads="1"/>
          </p:cNvSpPr>
          <p:nvPr/>
        </p:nvSpPr>
        <p:spPr bwMode="auto">
          <a:xfrm>
            <a:off x="5440363" y="3590925"/>
            <a:ext cx="1160462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1" name="AutoShape 24"/>
          <p:cNvSpPr>
            <a:spLocks noChangeArrowheads="1"/>
          </p:cNvSpPr>
          <p:nvPr/>
        </p:nvSpPr>
        <p:spPr bwMode="auto">
          <a:xfrm>
            <a:off x="5483225" y="3810000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2" name="Oval 25"/>
          <p:cNvSpPr>
            <a:spLocks noChangeArrowheads="1"/>
          </p:cNvSpPr>
          <p:nvPr/>
        </p:nvSpPr>
        <p:spPr bwMode="auto">
          <a:xfrm>
            <a:off x="6246813" y="3825875"/>
            <a:ext cx="312737" cy="309563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23" name="Text Box 26"/>
          <p:cNvSpPr txBox="1">
            <a:spLocks noChangeArrowheads="1"/>
          </p:cNvSpPr>
          <p:nvPr/>
        </p:nvSpPr>
        <p:spPr bwMode="auto">
          <a:xfrm>
            <a:off x="5554663" y="3565525"/>
            <a:ext cx="1022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Transmitter</a:t>
            </a:r>
          </a:p>
        </p:txBody>
      </p:sp>
      <p:sp>
        <p:nvSpPr>
          <p:cNvPr id="76824" name="Rectangle 27"/>
          <p:cNvSpPr>
            <a:spLocks noChangeArrowheads="1"/>
          </p:cNvSpPr>
          <p:nvPr/>
        </p:nvSpPr>
        <p:spPr bwMode="auto">
          <a:xfrm>
            <a:off x="7224713" y="3370263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5" name="Oval 28"/>
          <p:cNvSpPr>
            <a:spLocks noChangeArrowheads="1"/>
          </p:cNvSpPr>
          <p:nvPr/>
        </p:nvSpPr>
        <p:spPr bwMode="auto">
          <a:xfrm>
            <a:off x="7273925" y="3595688"/>
            <a:ext cx="312738" cy="309562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RX</a:t>
            </a:r>
            <a:endParaRPr lang="en-US" sz="1200"/>
          </a:p>
        </p:txBody>
      </p:sp>
      <p:sp>
        <p:nvSpPr>
          <p:cNvPr id="76826" name="Text Box 29"/>
          <p:cNvSpPr txBox="1">
            <a:spLocks noChangeArrowheads="1"/>
          </p:cNvSpPr>
          <p:nvPr/>
        </p:nvSpPr>
        <p:spPr bwMode="auto">
          <a:xfrm>
            <a:off x="7448550" y="3363913"/>
            <a:ext cx="819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Receiver</a:t>
            </a:r>
          </a:p>
        </p:txBody>
      </p:sp>
      <p:sp>
        <p:nvSpPr>
          <p:cNvPr id="76827" name="Rectangle 30"/>
          <p:cNvSpPr>
            <a:spLocks noChangeArrowheads="1"/>
          </p:cNvSpPr>
          <p:nvPr/>
        </p:nvSpPr>
        <p:spPr bwMode="auto">
          <a:xfrm>
            <a:off x="5468938" y="2528888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8" name="AutoShape 31"/>
          <p:cNvSpPr>
            <a:spLocks noChangeArrowheads="1"/>
          </p:cNvSpPr>
          <p:nvPr/>
        </p:nvSpPr>
        <p:spPr bwMode="auto">
          <a:xfrm>
            <a:off x="5510213" y="2747963"/>
            <a:ext cx="723900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6275388" y="2763838"/>
            <a:ext cx="312737" cy="309562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5607050" y="2490788"/>
            <a:ext cx="860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Interferer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6670675" y="2790825"/>
            <a:ext cx="1116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Environment</a:t>
            </a:r>
          </a:p>
        </p:txBody>
      </p:sp>
      <p:sp>
        <p:nvSpPr>
          <p:cNvPr id="76832" name="AutoShape 35"/>
          <p:cNvSpPr>
            <a:spLocks noChangeArrowheads="1"/>
          </p:cNvSpPr>
          <p:nvPr/>
        </p:nvSpPr>
        <p:spPr bwMode="auto">
          <a:xfrm>
            <a:off x="7620000" y="3595688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33" name="AutoShape 36"/>
          <p:cNvSpPr>
            <a:spLocks noChangeArrowheads="1"/>
          </p:cNvSpPr>
          <p:nvPr/>
        </p:nvSpPr>
        <p:spPr bwMode="auto">
          <a:xfrm>
            <a:off x="6253163" y="1708150"/>
            <a:ext cx="1274762" cy="3730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Arbitrator</a:t>
            </a:r>
            <a:endParaRPr lang="en-US" sz="1200"/>
          </a:p>
        </p:txBody>
      </p:sp>
      <p:sp>
        <p:nvSpPr>
          <p:cNvPr id="76834" name="Line 37"/>
          <p:cNvSpPr>
            <a:spLocks noChangeShapeType="1"/>
          </p:cNvSpPr>
          <p:nvPr/>
        </p:nvSpPr>
        <p:spPr bwMode="auto">
          <a:xfrm>
            <a:off x="6580188" y="2944813"/>
            <a:ext cx="738187" cy="6905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Line 38"/>
          <p:cNvSpPr>
            <a:spLocks noChangeShapeType="1"/>
          </p:cNvSpPr>
          <p:nvPr/>
        </p:nvSpPr>
        <p:spPr bwMode="auto">
          <a:xfrm flipV="1">
            <a:off x="6562725" y="3768725"/>
            <a:ext cx="714375" cy="2063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6" name="Line 39"/>
          <p:cNvSpPr>
            <a:spLocks noChangeShapeType="1"/>
          </p:cNvSpPr>
          <p:nvPr/>
        </p:nvSpPr>
        <p:spPr bwMode="auto">
          <a:xfrm>
            <a:off x="6267450" y="4776788"/>
            <a:ext cx="0" cy="129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7" name="Line 40"/>
          <p:cNvSpPr>
            <a:spLocks noChangeShapeType="1"/>
          </p:cNvSpPr>
          <p:nvPr/>
        </p:nvSpPr>
        <p:spPr bwMode="auto">
          <a:xfrm>
            <a:off x="6267450" y="6069013"/>
            <a:ext cx="1798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8" name="Rectangle 41"/>
          <p:cNvSpPr>
            <a:spLocks noChangeArrowheads="1"/>
          </p:cNvSpPr>
          <p:nvPr/>
        </p:nvSpPr>
        <p:spPr bwMode="auto">
          <a:xfrm>
            <a:off x="6267450" y="4926013"/>
            <a:ext cx="750888" cy="171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39" name="Rectangle 42"/>
          <p:cNvSpPr>
            <a:spLocks noChangeArrowheads="1"/>
          </p:cNvSpPr>
          <p:nvPr/>
        </p:nvSpPr>
        <p:spPr bwMode="auto">
          <a:xfrm>
            <a:off x="7018338" y="4918075"/>
            <a:ext cx="750887" cy="179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6840" name="Rectangle 43"/>
          <p:cNvSpPr>
            <a:spLocks noChangeArrowheads="1"/>
          </p:cNvSpPr>
          <p:nvPr/>
        </p:nvSpPr>
        <p:spPr bwMode="auto">
          <a:xfrm>
            <a:off x="6267450" y="531336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6841" name="Rectangle 44"/>
          <p:cNvSpPr>
            <a:spLocks noChangeArrowheads="1"/>
          </p:cNvSpPr>
          <p:nvPr/>
        </p:nvSpPr>
        <p:spPr bwMode="auto">
          <a:xfrm>
            <a:off x="6264275" y="568801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6842" name="Text Box 45"/>
          <p:cNvSpPr txBox="1">
            <a:spLocks noChangeArrowheads="1"/>
          </p:cNvSpPr>
          <p:nvPr/>
        </p:nvSpPr>
        <p:spPr bwMode="auto">
          <a:xfrm>
            <a:off x="5210175" y="4838700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76843" name="Text Box 46"/>
          <p:cNvSpPr txBox="1">
            <a:spLocks noChangeArrowheads="1"/>
          </p:cNvSpPr>
          <p:nvPr/>
        </p:nvSpPr>
        <p:spPr bwMode="auto">
          <a:xfrm>
            <a:off x="5016500" y="5222875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Transmitter</a:t>
            </a:r>
          </a:p>
        </p:txBody>
      </p:sp>
      <p:sp>
        <p:nvSpPr>
          <p:cNvPr id="76844" name="Text Box 47"/>
          <p:cNvSpPr txBox="1">
            <a:spLocks noChangeArrowheads="1"/>
          </p:cNvSpPr>
          <p:nvPr/>
        </p:nvSpPr>
        <p:spPr bwMode="auto">
          <a:xfrm>
            <a:off x="5278438" y="5586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</a:p>
        </p:txBody>
      </p:sp>
      <p:sp>
        <p:nvSpPr>
          <p:cNvPr id="76845" name="Text Box 48"/>
          <p:cNvSpPr txBox="1">
            <a:spLocks noChangeArrowheads="1"/>
          </p:cNvSpPr>
          <p:nvPr/>
        </p:nvSpPr>
        <p:spPr bwMode="auto">
          <a:xfrm>
            <a:off x="6111875" y="4491038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Timing Diagram</a:t>
            </a:r>
          </a:p>
        </p:txBody>
      </p:sp>
      <p:sp>
        <p:nvSpPr>
          <p:cNvPr id="76846" name="Text Box 49"/>
          <p:cNvSpPr txBox="1">
            <a:spLocks noChangeArrowheads="1"/>
          </p:cNvSpPr>
          <p:nvPr/>
        </p:nvSpPr>
        <p:spPr bwMode="auto">
          <a:xfrm>
            <a:off x="6310313" y="6024563"/>
            <a:ext cx="135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sample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Matlab Code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2847975" y="860425"/>
            <a:ext cx="5883275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p 	= GetUserParams(nodeobj);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user parameters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 u="sng"/>
              <a:t>currState</a:t>
            </a:r>
            <a:r>
              <a:rPr lang="en-US" sz="1200" b="1"/>
              <a:t> 	= GetNodeState(nodeobj);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current state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switch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 u="sng"/>
              <a:t>currState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'start'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requests = CheckRequestFlags(nodeobj); </a:t>
            </a:r>
            <a:r>
              <a:rPr lang="en-US" sz="1200" b="1">
                <a:solidFill>
                  <a:srgbClr val="228B22"/>
                </a:solidFill>
              </a:rPr>
              <a:t>% Get request flag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requests==0 </a:t>
            </a:r>
            <a:r>
              <a:rPr lang="en-US" sz="1200" b="1">
                <a:solidFill>
                  <a:srgbClr val="228B22"/>
                </a:solidFill>
              </a:rPr>
              <a:t>% if RX Done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p.observedBlocks&gt;=p.nBlocksToObserve;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Receive another block and increment counter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… </a:t>
            </a:r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	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Wait until block has been received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</a:t>
            </a:r>
            <a:r>
              <a:rPr lang="en-US" sz="1200" b="1"/>
              <a:t>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 </a:t>
            </a:r>
            <a:r>
              <a:rPr lang="en-US" sz="1200" b="1">
                <a:solidFill>
                  <a:srgbClr val="228B22"/>
                </a:solidFill>
              </a:rPr>
              <a:t>% Continue in Done 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status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r>
              <a:rPr lang="en-US" sz="1200" b="1"/>
              <a:t>nodeobj = SetNodeState(nodeobj,</a:t>
            </a:r>
            <a:r>
              <a:rPr lang="en-US" sz="1200" b="1" u="sng"/>
              <a:t>nextState</a:t>
            </a:r>
            <a:r>
              <a:rPr lang="en-US" sz="1200" b="1"/>
              <a:t>);	</a:t>
            </a:r>
            <a:r>
              <a:rPr lang="en-US" sz="1200" b="1">
                <a:solidFill>
                  <a:schemeClr val="accent2"/>
                </a:solidFill>
              </a:rPr>
              <a:t>% Set the next state</a:t>
            </a:r>
          </a:p>
          <a:p>
            <a:pPr eaLnBrk="1" hangingPunct="1"/>
            <a:r>
              <a:rPr lang="en-US" sz="1200" b="1"/>
              <a:t>nodeobj = SetUserParams(nodeobj,p)		</a:t>
            </a:r>
            <a:r>
              <a:rPr lang="en-US" sz="1200" b="1">
                <a:solidFill>
                  <a:schemeClr val="accent2"/>
                </a:solidFill>
              </a:rPr>
              <a:t>% Set the user parameters</a:t>
            </a:r>
          </a:p>
        </p:txBody>
      </p:sp>
      <p:grpSp>
        <p:nvGrpSpPr>
          <p:cNvPr id="78852" name="Group 4"/>
          <p:cNvGrpSpPr>
            <a:grpSpLocks noChangeAspect="1"/>
          </p:cNvGrpSpPr>
          <p:nvPr/>
        </p:nvGrpSpPr>
        <p:grpSpPr bwMode="auto">
          <a:xfrm flipH="1">
            <a:off x="112713" y="3884613"/>
            <a:ext cx="547687" cy="547687"/>
            <a:chOff x="1928" y="2312"/>
            <a:chExt cx="432" cy="432"/>
          </a:xfrm>
        </p:grpSpPr>
        <p:sp>
          <p:nvSpPr>
            <p:cNvPr id="580613" name="Oval 5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4" name="Rectangle 6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5" name="Line 7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80616" name="Oval 8"/>
          <p:cNvSpPr>
            <a:spLocks noChangeAspect="1" noChangeArrowheads="1"/>
          </p:cNvSpPr>
          <p:nvPr/>
        </p:nvSpPr>
        <p:spPr bwMode="auto">
          <a:xfrm>
            <a:off x="1851025" y="3870325"/>
            <a:ext cx="547688" cy="547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8854" name="Rectangle 9"/>
          <p:cNvSpPr>
            <a:spLocks noChangeAspect="1" noChangeArrowheads="1"/>
          </p:cNvSpPr>
          <p:nvPr/>
        </p:nvSpPr>
        <p:spPr bwMode="auto">
          <a:xfrm>
            <a:off x="1905000" y="3925888"/>
            <a:ext cx="49213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8" name="Line 10"/>
          <p:cNvSpPr>
            <a:spLocks noChangeAspect="1" noChangeShapeType="1"/>
          </p:cNvSpPr>
          <p:nvPr/>
        </p:nvSpPr>
        <p:spPr bwMode="auto">
          <a:xfrm flipH="1">
            <a:off x="1905000" y="3929063"/>
            <a:ext cx="38100" cy="42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80619" name="AutoShape 11"/>
          <p:cNvSpPr>
            <a:spLocks noChangeArrowheads="1"/>
          </p:cNvSpPr>
          <p:nvPr/>
        </p:nvSpPr>
        <p:spPr bwMode="auto">
          <a:xfrm>
            <a:off x="747713" y="2463800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80620" name="Rectangle 12"/>
          <p:cNvSpPr>
            <a:spLocks noChangeArrowheads="1"/>
          </p:cNvSpPr>
          <p:nvPr/>
        </p:nvSpPr>
        <p:spPr bwMode="auto">
          <a:xfrm>
            <a:off x="614363" y="3895725"/>
            <a:ext cx="1281112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80621" name="AutoShape 13"/>
          <p:cNvCxnSpPr>
            <a:cxnSpLocks noChangeShapeType="1"/>
            <a:stCxn id="580619" idx="2"/>
            <a:endCxn id="580620" idx="0"/>
          </p:cNvCxnSpPr>
          <p:nvPr/>
        </p:nvCxnSpPr>
        <p:spPr bwMode="auto">
          <a:xfrm>
            <a:off x="1255713" y="2959100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80622" name="AutoShape 14"/>
          <p:cNvCxnSpPr>
            <a:cxnSpLocks noChangeShapeType="1"/>
            <a:stCxn id="580620" idx="2"/>
            <a:endCxn id="580623" idx="0"/>
          </p:cNvCxnSpPr>
          <p:nvPr/>
        </p:nvCxnSpPr>
        <p:spPr bwMode="auto">
          <a:xfrm>
            <a:off x="1255713" y="4391025"/>
            <a:ext cx="0" cy="12334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80623" name="AutoShape 15"/>
          <p:cNvSpPr>
            <a:spLocks noChangeArrowheads="1"/>
          </p:cNvSpPr>
          <p:nvPr/>
        </p:nvSpPr>
        <p:spPr bwMode="auto">
          <a:xfrm>
            <a:off x="747713" y="5634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8861" name="Text Box 16"/>
          <p:cNvSpPr txBox="1">
            <a:spLocks noChangeArrowheads="1"/>
          </p:cNvSpPr>
          <p:nvPr/>
        </p:nvSpPr>
        <p:spPr bwMode="auto">
          <a:xfrm>
            <a:off x="1695450" y="4395788"/>
            <a:ext cx="8969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Done</a:t>
            </a:r>
            <a:endParaRPr lang="en-US" sz="1000" b="1"/>
          </a:p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++</a:t>
            </a:r>
          </a:p>
        </p:txBody>
      </p:sp>
      <p:sp>
        <p:nvSpPr>
          <p:cNvPr id="78862" name="Text Box 17"/>
          <p:cNvSpPr txBox="1">
            <a:spLocks noChangeArrowheads="1"/>
          </p:cNvSpPr>
          <p:nvPr/>
        </p:nvSpPr>
        <p:spPr bwMode="auto">
          <a:xfrm>
            <a:off x="1200150" y="2998788"/>
            <a:ext cx="1235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= count + 1</a:t>
            </a:r>
          </a:p>
        </p:txBody>
      </p:sp>
      <p:sp>
        <p:nvSpPr>
          <p:cNvPr id="78863" name="Text Box 18"/>
          <p:cNvSpPr txBox="1">
            <a:spLocks noChangeArrowheads="1"/>
          </p:cNvSpPr>
          <p:nvPr/>
        </p:nvSpPr>
        <p:spPr bwMode="auto">
          <a:xfrm>
            <a:off x="1231900" y="5146675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 </a:t>
            </a:r>
            <a:r>
              <a:rPr lang="en-US" sz="1000" b="1">
                <a:solidFill>
                  <a:schemeClr val="hlink"/>
                </a:solidFill>
              </a:rPr>
              <a:t>RX Done</a:t>
            </a:r>
            <a:r>
              <a:rPr lang="en-US" sz="1000" b="1"/>
              <a:t> &amp; count &gt;= </a:t>
            </a:r>
            <a:r>
              <a:rPr lang="en-US" sz="1000" b="1">
                <a:latin typeface="Times New Roman" charset="0"/>
              </a:rPr>
              <a:t>N</a:t>
            </a:r>
          </a:p>
          <a:p>
            <a:r>
              <a:rPr lang="en-US" sz="1000" b="1">
                <a:solidFill>
                  <a:srgbClr val="0000FF"/>
                </a:solidFill>
              </a:rPr>
              <a:t>set module to Done</a:t>
            </a:r>
            <a:endParaRPr lang="en-US" sz="1000" b="1"/>
          </a:p>
        </p:txBody>
      </p:sp>
      <p:sp>
        <p:nvSpPr>
          <p:cNvPr id="78864" name="Text Box 19"/>
          <p:cNvSpPr txBox="1">
            <a:spLocks noChangeArrowheads="1"/>
          </p:cNvSpPr>
          <p:nvPr/>
        </p:nvSpPr>
        <p:spPr bwMode="auto">
          <a:xfrm>
            <a:off x="114300" y="4395788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000" b="1"/>
              <a:t>Wait</a:t>
            </a:r>
          </a:p>
        </p:txBody>
      </p:sp>
      <p:sp>
        <p:nvSpPr>
          <p:cNvPr id="78865" name="Line 20"/>
          <p:cNvSpPr>
            <a:spLocks noChangeShapeType="1"/>
          </p:cNvSpPr>
          <p:nvPr/>
        </p:nvSpPr>
        <p:spPr bwMode="auto">
          <a:xfrm>
            <a:off x="2886075" y="858838"/>
            <a:ext cx="7938" cy="5565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Text Box 21"/>
          <p:cNvSpPr txBox="1">
            <a:spLocks noChangeArrowheads="1"/>
          </p:cNvSpPr>
          <p:nvPr/>
        </p:nvSpPr>
        <p:spPr bwMode="auto">
          <a:xfrm>
            <a:off x="176213" y="101282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</a:t>
            </a:r>
          </a:p>
        </p:txBody>
      </p:sp>
      <p:sp>
        <p:nvSpPr>
          <p:cNvPr id="80899" name="Rectangle 17"/>
          <p:cNvSpPr>
            <a:spLocks noChangeArrowheads="1"/>
          </p:cNvSpPr>
          <p:nvPr/>
        </p:nvSpPr>
        <p:spPr bwMode="auto">
          <a:xfrm>
            <a:off x="301625" y="1090613"/>
            <a:ext cx="48371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LLAMAComm produces a timing diagram to simplify debugging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Each segment represents a transmit or receive sample block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Thin segments represent </a:t>
            </a:r>
            <a:r>
              <a:rPr lang="ja-JP" altLang="en-US" sz="1800" b="1"/>
              <a:t>‘</a:t>
            </a:r>
            <a:r>
              <a:rPr lang="en-US" sz="1800" b="1"/>
              <a:t>wait</a:t>
            </a:r>
            <a:r>
              <a:rPr lang="ja-JP" altLang="en-US" sz="1800" b="1"/>
              <a:t>’</a:t>
            </a:r>
            <a:r>
              <a:rPr lang="en-US" sz="1800" b="1"/>
              <a:t> blocks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pic>
        <p:nvPicPr>
          <p:cNvPr id="80900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888" y="3244850"/>
            <a:ext cx="7045325" cy="2976563"/>
          </a:xfrm>
          <a:noFill/>
          <a:ln w="12700" cap="flat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0901" name="Text Box 22"/>
          <p:cNvSpPr txBox="1">
            <a:spLocks noChangeArrowheads="1"/>
          </p:cNvSpPr>
          <p:nvPr/>
        </p:nvSpPr>
        <p:spPr bwMode="auto">
          <a:xfrm>
            <a:off x="2608263" y="2919413"/>
            <a:ext cx="210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/>
              <a:t>Timing Diagram</a:t>
            </a:r>
          </a:p>
        </p:txBody>
      </p:sp>
      <p:grpSp>
        <p:nvGrpSpPr>
          <p:cNvPr id="80902" name="Group 185"/>
          <p:cNvGrpSpPr>
            <a:grpSpLocks/>
          </p:cNvGrpSpPr>
          <p:nvPr/>
        </p:nvGrpSpPr>
        <p:grpSpPr bwMode="auto">
          <a:xfrm>
            <a:off x="5427663" y="96520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0904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5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6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7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8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912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13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14" name="Group 26"/>
            <p:cNvGrpSpPr>
              <a:grpSpLocks/>
            </p:cNvGrpSpPr>
            <p:nvPr/>
          </p:nvGrpSpPr>
          <p:grpSpPr bwMode="auto">
            <a:xfrm>
              <a:off x="6240318" y="3452246"/>
              <a:ext cx="60292" cy="174354"/>
              <a:chOff x="1914" y="3609"/>
              <a:chExt cx="121" cy="327"/>
            </a:xfrm>
          </p:grpSpPr>
          <p:pic>
            <p:nvPicPr>
              <p:cNvPr id="81057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58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81059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60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3" y="1684"/>
                  <a:ext cx="76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3" y="768"/>
                  <a:ext cx="76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63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64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7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5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8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0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1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65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6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7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0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3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5" name="Group 52"/>
            <p:cNvGrpSpPr>
              <a:grpSpLocks/>
            </p:cNvGrpSpPr>
            <p:nvPr/>
          </p:nvGrpSpPr>
          <p:grpSpPr bwMode="auto">
            <a:xfrm>
              <a:off x="5859139" y="3524762"/>
              <a:ext cx="61337" cy="211604"/>
              <a:chOff x="1920" y="3609"/>
              <a:chExt cx="115" cy="327"/>
            </a:xfrm>
          </p:grpSpPr>
          <p:pic>
            <p:nvPicPr>
              <p:cNvPr id="81032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33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81034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35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33" y="1690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33" y="870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38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39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0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1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2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3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5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6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40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1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2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3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4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5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7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8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6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1007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08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1009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10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13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14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24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8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9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0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1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15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16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7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9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0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1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2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3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7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0982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83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84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85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88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89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9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0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1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2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3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4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5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6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90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1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2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5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7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8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8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0957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58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59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60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63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64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74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5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6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7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8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9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0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1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65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66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7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9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0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1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2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3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9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0954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0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0951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1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0948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0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2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23" name="Group 169"/>
            <p:cNvGrpSpPr>
              <a:grpSpLocks/>
            </p:cNvGrpSpPr>
            <p:nvPr/>
          </p:nvGrpSpPr>
          <p:grpSpPr bwMode="auto">
            <a:xfrm rot="7756139">
              <a:off x="7648397" y="2708164"/>
              <a:ext cx="364793" cy="211452"/>
              <a:chOff x="3936" y="2304"/>
              <a:chExt cx="573" cy="380"/>
            </a:xfrm>
          </p:grpSpPr>
          <p:sp>
            <p:nvSpPr>
              <p:cNvPr id="80945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6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7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4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0942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3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4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5" name="Group 177"/>
            <p:cNvGrpSpPr>
              <a:grpSpLocks/>
            </p:cNvGrpSpPr>
            <p:nvPr/>
          </p:nvGrpSpPr>
          <p:grpSpPr bwMode="auto">
            <a:xfrm>
              <a:off x="5350691" y="3569308"/>
              <a:ext cx="186432" cy="215487"/>
              <a:chOff x="1171" y="2732"/>
              <a:chExt cx="231" cy="267"/>
            </a:xfrm>
          </p:grpSpPr>
          <p:sp>
            <p:nvSpPr>
              <p:cNvPr id="80939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0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1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6" name="Group 181"/>
            <p:cNvGrpSpPr>
              <a:grpSpLocks/>
            </p:cNvGrpSpPr>
            <p:nvPr/>
          </p:nvGrpSpPr>
          <p:grpSpPr bwMode="auto">
            <a:xfrm rot="-2836128">
              <a:off x="8288003" y="4005525"/>
              <a:ext cx="362372" cy="240505"/>
              <a:chOff x="480" y="2932"/>
              <a:chExt cx="573" cy="380"/>
            </a:xfrm>
          </p:grpSpPr>
          <p:sp>
            <p:nvSpPr>
              <p:cNvPr id="80936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7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8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7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8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932" name="Picture 215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3" name="Picture 216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4" name="Picture 217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5" name="Picture 218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4" descr="f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161" r="7414" b="2469"/>
          <a:stretch>
            <a:fillRect/>
          </a:stretch>
        </p:blipFill>
        <p:spPr>
          <a:xfrm>
            <a:off x="3913188" y="2182813"/>
            <a:ext cx="4795837" cy="3924300"/>
          </a:xfrm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 Callback Plots</a:t>
            </a:r>
          </a:p>
        </p:txBody>
      </p:sp>
      <p:sp>
        <p:nvSpPr>
          <p:cNvPr id="82948" name="Rectangle 6"/>
          <p:cNvSpPr>
            <a:spLocks noChangeArrowheads="1"/>
          </p:cNvSpPr>
          <p:nvPr/>
        </p:nvSpPr>
        <p:spPr bwMode="auto">
          <a:xfrm>
            <a:off x="1347788" y="1098550"/>
            <a:ext cx="5454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segment produces a plot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2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Plots can be customized by the user</a:t>
            </a:r>
            <a:endParaRPr lang="en-US" sz="2000"/>
          </a:p>
        </p:txBody>
      </p:sp>
      <p:pic>
        <p:nvPicPr>
          <p:cNvPr id="829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867025"/>
            <a:ext cx="3021013" cy="1719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950" name="Line 10"/>
          <p:cNvSpPr>
            <a:spLocks noChangeShapeType="1"/>
          </p:cNvSpPr>
          <p:nvPr/>
        </p:nvSpPr>
        <p:spPr bwMode="auto">
          <a:xfrm flipV="1">
            <a:off x="2174875" y="2416175"/>
            <a:ext cx="2162175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1" name="Line 11"/>
          <p:cNvSpPr>
            <a:spLocks noChangeShapeType="1"/>
          </p:cNvSpPr>
          <p:nvPr/>
        </p:nvSpPr>
        <p:spPr bwMode="auto">
          <a:xfrm>
            <a:off x="2165350" y="3959225"/>
            <a:ext cx="2203450" cy="178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2" name="Text Box 12"/>
          <p:cNvSpPr txBox="1">
            <a:spLocks noChangeArrowheads="1"/>
          </p:cNvSpPr>
          <p:nvPr/>
        </p:nvSpPr>
        <p:spPr bwMode="auto">
          <a:xfrm>
            <a:off x="1182688" y="25447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Timing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 Position Map</a:t>
            </a:r>
          </a:p>
        </p:txBody>
      </p:sp>
      <p:pic>
        <p:nvPicPr>
          <p:cNvPr id="8499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t="10843" b="9639"/>
          <a:stretch>
            <a:fillRect/>
          </a:stretch>
        </p:blipFill>
        <p:spPr>
          <a:xfrm>
            <a:off x="273050" y="2325688"/>
            <a:ext cx="4533900" cy="3395662"/>
          </a:xfrm>
          <a:noFill/>
        </p:spPr>
      </p:pic>
      <p:pic>
        <p:nvPicPr>
          <p:cNvPr id="8499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8250"/>
          <a:stretch>
            <a:fillRect/>
          </a:stretch>
        </p:blipFill>
        <p:spPr>
          <a:xfrm>
            <a:off x="5116513" y="3478213"/>
            <a:ext cx="3024187" cy="3009900"/>
          </a:xfrm>
          <a:noFill/>
        </p:spPr>
      </p:pic>
      <p:sp>
        <p:nvSpPr>
          <p:cNvPr id="84997" name="Rectangle 8"/>
          <p:cNvSpPr>
            <a:spLocks noChangeArrowheads="1"/>
          </p:cNvSpPr>
          <p:nvPr/>
        </p:nvSpPr>
        <p:spPr bwMode="auto">
          <a:xfrm>
            <a:off x="695325" y="952500"/>
            <a:ext cx="7753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LLAMAComm plots a map of node positions.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node name will produce a plot of the antenna positions and look directions.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grpSp>
        <p:nvGrpSpPr>
          <p:cNvPr id="84998" name="Group 185"/>
          <p:cNvGrpSpPr>
            <a:grpSpLocks/>
          </p:cNvGrpSpPr>
          <p:nvPr/>
        </p:nvGrpSpPr>
        <p:grpSpPr bwMode="auto">
          <a:xfrm>
            <a:off x="5211763" y="178435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5000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5008" name="Picture 24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9" name="Picture 25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5010" name="Group 26"/>
            <p:cNvGrpSpPr>
              <a:grpSpLocks/>
            </p:cNvGrpSpPr>
            <p:nvPr/>
          </p:nvGrpSpPr>
          <p:grpSpPr bwMode="auto">
            <a:xfrm>
              <a:off x="6241307" y="3453306"/>
              <a:ext cx="59295" cy="173287"/>
              <a:chOff x="1916" y="3611"/>
              <a:chExt cx="119" cy="325"/>
            </a:xfrm>
          </p:grpSpPr>
          <p:pic>
            <p:nvPicPr>
              <p:cNvPr id="85153" name="Picture 27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54" name="Group 28"/>
              <p:cNvGrpSpPr>
                <a:grpSpLocks/>
              </p:cNvGrpSpPr>
              <p:nvPr/>
            </p:nvGrpSpPr>
            <p:grpSpPr bwMode="auto">
              <a:xfrm flipH="1">
                <a:off x="1916" y="3611"/>
                <a:ext cx="69" cy="238"/>
                <a:chOff x="4224" y="-720"/>
                <a:chExt cx="1248" cy="5040"/>
              </a:xfrm>
            </p:grpSpPr>
            <p:sp>
              <p:nvSpPr>
                <p:cNvPr id="85155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56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3" y="1725"/>
                  <a:ext cx="152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3" y="809"/>
                  <a:ext cx="152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59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60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70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1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3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4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5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6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7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61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6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3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6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8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9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1" name="Group 52"/>
            <p:cNvGrpSpPr>
              <a:grpSpLocks/>
            </p:cNvGrpSpPr>
            <p:nvPr/>
          </p:nvGrpSpPr>
          <p:grpSpPr bwMode="auto">
            <a:xfrm>
              <a:off x="5859139" y="3526058"/>
              <a:ext cx="61337" cy="210310"/>
              <a:chOff x="1920" y="3611"/>
              <a:chExt cx="115" cy="325"/>
            </a:xfrm>
          </p:grpSpPr>
          <p:pic>
            <p:nvPicPr>
              <p:cNvPr id="85128" name="Picture 53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29" name="Group 54"/>
              <p:cNvGrpSpPr>
                <a:grpSpLocks/>
              </p:cNvGrpSpPr>
              <p:nvPr/>
            </p:nvGrpSpPr>
            <p:grpSpPr bwMode="auto">
              <a:xfrm flipH="1">
                <a:off x="1947" y="3611"/>
                <a:ext cx="62" cy="239"/>
                <a:chOff x="4224" y="-720"/>
                <a:chExt cx="1248" cy="5040"/>
              </a:xfrm>
            </p:grpSpPr>
            <p:sp>
              <p:nvSpPr>
                <p:cNvPr id="85130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31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73" y="1648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73" y="828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34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35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45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6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7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9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0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1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2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36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3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8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9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0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1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2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3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4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2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5103" name="Picture 79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04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105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06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09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10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20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2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3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4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5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6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7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11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12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3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5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6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7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8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9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3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5078" name="Picture 105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79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80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81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84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85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95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6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7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8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9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0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1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2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86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87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8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1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3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4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4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5053" name="Picture 131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54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55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56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59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60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70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1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2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3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4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5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6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7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61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62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3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4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6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7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8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9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5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5050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1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2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6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5047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7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5044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18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5019" name="Group 169"/>
            <p:cNvGrpSpPr>
              <a:grpSpLocks/>
            </p:cNvGrpSpPr>
            <p:nvPr/>
          </p:nvGrpSpPr>
          <p:grpSpPr bwMode="auto">
            <a:xfrm rot="7756139">
              <a:off x="7648397" y="2708162"/>
              <a:ext cx="364793" cy="211452"/>
              <a:chOff x="3936" y="2304"/>
              <a:chExt cx="573" cy="380"/>
            </a:xfrm>
          </p:grpSpPr>
          <p:sp>
            <p:nvSpPr>
              <p:cNvPr id="85041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0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5038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1" name="Group 177"/>
            <p:cNvGrpSpPr>
              <a:grpSpLocks/>
            </p:cNvGrpSpPr>
            <p:nvPr/>
          </p:nvGrpSpPr>
          <p:grpSpPr bwMode="auto">
            <a:xfrm>
              <a:off x="5350693" y="3569308"/>
              <a:ext cx="186432" cy="215487"/>
              <a:chOff x="1171" y="2732"/>
              <a:chExt cx="231" cy="267"/>
            </a:xfrm>
          </p:grpSpPr>
          <p:sp>
            <p:nvSpPr>
              <p:cNvPr id="85035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2" name="Group 181"/>
            <p:cNvGrpSpPr>
              <a:grpSpLocks/>
            </p:cNvGrpSpPr>
            <p:nvPr/>
          </p:nvGrpSpPr>
          <p:grpSpPr bwMode="auto">
            <a:xfrm rot="-2836128">
              <a:off x="8288005" y="4005523"/>
              <a:ext cx="362372" cy="240505"/>
              <a:chOff x="480" y="2932"/>
              <a:chExt cx="573" cy="380"/>
            </a:xfrm>
          </p:grpSpPr>
          <p:sp>
            <p:nvSpPr>
              <p:cNvPr id="85032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23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4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5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6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7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028" name="Picture 215" descr="tankRi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29" name="Picture 216" descr="3manjeep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0" name="Picture 217" descr="TankLef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1" name="Picture 218" descr="humveewithsoldierandmonitor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Future for LLAMAComm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8813" y="1022350"/>
            <a:ext cx="7772400" cy="519588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Ground-to-Air link path loss model update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Nodes in Motion (long time scales)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Time-varying path losses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Enhanced radio library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 source model?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Parallelism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Parallel processing to reduce simulation time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 interference modules that generate samples only when overlapping in frequency with a receive request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Allow dynamic sampling 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Capabilities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254125"/>
            <a:ext cx="4446588" cy="47625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Operate multiple radio nodes simultaneously and asynchronously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Generate realistic space-time-frequency MIMO fading channels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propagation over a variety of environments: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Urban, suburban, 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Indoors, outdoors, fixed, mobile, or airborne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Line-of-sight or non-line-of-sight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Link lengths meters to tens of kilometers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Frequencies: 10 MHz to 6 GHz</a:t>
            </a:r>
          </a:p>
        </p:txBody>
      </p:sp>
      <p:grpSp>
        <p:nvGrpSpPr>
          <p:cNvPr id="20484" name="Group 560"/>
          <p:cNvGrpSpPr>
            <a:grpSpLocks/>
          </p:cNvGrpSpPr>
          <p:nvPr/>
        </p:nvGrpSpPr>
        <p:grpSpPr bwMode="auto">
          <a:xfrm>
            <a:off x="4508500" y="1866900"/>
            <a:ext cx="4446588" cy="2733675"/>
            <a:chOff x="4508113" y="1867209"/>
            <a:chExt cx="4447500" cy="2733528"/>
          </a:xfrm>
        </p:grpSpPr>
        <p:pic>
          <p:nvPicPr>
            <p:cNvPr id="372" name="Picture 2" descr="bkgr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08113" y="1867209"/>
              <a:ext cx="4445912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0486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0494" name="Picture 24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25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96" name="Group 26"/>
            <p:cNvGrpSpPr>
              <a:grpSpLocks/>
            </p:cNvGrpSpPr>
            <p:nvPr/>
          </p:nvGrpSpPr>
          <p:grpSpPr bwMode="auto">
            <a:xfrm>
              <a:off x="6243302" y="3449056"/>
              <a:ext cx="57302" cy="177554"/>
              <a:chOff x="1920" y="3603"/>
              <a:chExt cx="115" cy="333"/>
            </a:xfrm>
          </p:grpSpPr>
          <p:pic>
            <p:nvPicPr>
              <p:cNvPr id="20639" name="Picture 27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40" name="Group 28"/>
              <p:cNvGrpSpPr>
                <a:grpSpLocks/>
              </p:cNvGrpSpPr>
              <p:nvPr/>
            </p:nvGrpSpPr>
            <p:grpSpPr bwMode="auto">
              <a:xfrm flipH="1">
                <a:off x="1912" y="3607"/>
                <a:ext cx="69" cy="238"/>
                <a:chOff x="4224" y="-720"/>
                <a:chExt cx="1248" cy="5040"/>
              </a:xfrm>
            </p:grpSpPr>
            <p:sp>
              <p:nvSpPr>
                <p:cNvPr id="20641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42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8" y="1245"/>
                  <a:ext cx="115" cy="88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8" y="362"/>
                  <a:ext cx="115" cy="94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45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46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56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7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0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1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2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3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47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4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49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0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1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2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3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4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5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7" name="Group 52"/>
            <p:cNvGrpSpPr>
              <a:grpSpLocks/>
            </p:cNvGrpSpPr>
            <p:nvPr/>
          </p:nvGrpSpPr>
          <p:grpSpPr bwMode="auto">
            <a:xfrm>
              <a:off x="5859139" y="3520884"/>
              <a:ext cx="61337" cy="215487"/>
              <a:chOff x="1920" y="3603"/>
              <a:chExt cx="115" cy="333"/>
            </a:xfrm>
          </p:grpSpPr>
          <p:pic>
            <p:nvPicPr>
              <p:cNvPr id="20614" name="Picture 53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15" name="Group 54"/>
              <p:cNvGrpSpPr>
                <a:grpSpLocks/>
              </p:cNvGrpSpPr>
              <p:nvPr/>
            </p:nvGrpSpPr>
            <p:grpSpPr bwMode="auto">
              <a:xfrm flipH="1">
                <a:off x="1943" y="3607"/>
                <a:ext cx="62" cy="239"/>
                <a:chOff x="4224" y="-720"/>
                <a:chExt cx="1248" cy="5040"/>
              </a:xfrm>
            </p:grpSpPr>
            <p:sp>
              <p:nvSpPr>
                <p:cNvPr id="20616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7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AutoShape 57"/>
                <p:cNvSpPr>
                  <a:spLocks noChangeArrowheads="1"/>
                </p:cNvSpPr>
                <p:nvPr/>
              </p:nvSpPr>
              <p:spPr bwMode="auto">
                <a:xfrm>
                  <a:off x="4788" y="1692"/>
                  <a:ext cx="120" cy="931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AutoShape 58"/>
                <p:cNvSpPr>
                  <a:spLocks noChangeArrowheads="1"/>
                </p:cNvSpPr>
                <p:nvPr/>
              </p:nvSpPr>
              <p:spPr bwMode="auto">
                <a:xfrm>
                  <a:off x="4788" y="864"/>
                  <a:ext cx="120" cy="879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20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21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5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6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7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8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22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2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4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5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6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7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8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9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0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8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20589" name="Picture 79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90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91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2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AutoShape 83"/>
                <p:cNvSpPr>
                  <a:spLocks noChangeArrowheads="1"/>
                </p:cNvSpPr>
                <p:nvPr/>
              </p:nvSpPr>
              <p:spPr bwMode="auto">
                <a:xfrm>
                  <a:off x="4799" y="1693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utoShape 84"/>
                <p:cNvSpPr>
                  <a:spLocks noChangeArrowheads="1"/>
                </p:cNvSpPr>
                <p:nvPr/>
              </p:nvSpPr>
              <p:spPr bwMode="auto">
                <a:xfrm>
                  <a:off x="4799" y="798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95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96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06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7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8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9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0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1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2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3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97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9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99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0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1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2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4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5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9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20564" name="Picture 105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65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66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67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AutoShape 109"/>
                <p:cNvSpPr>
                  <a:spLocks noChangeArrowheads="1"/>
                </p:cNvSpPr>
                <p:nvPr/>
              </p:nvSpPr>
              <p:spPr bwMode="auto">
                <a:xfrm>
                  <a:off x="4796" y="1705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AutoShape 110"/>
                <p:cNvSpPr>
                  <a:spLocks noChangeArrowheads="1"/>
                </p:cNvSpPr>
                <p:nvPr/>
              </p:nvSpPr>
              <p:spPr bwMode="auto">
                <a:xfrm>
                  <a:off x="4796" y="810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70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71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8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2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3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5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7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8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72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73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4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5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6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7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8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9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0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0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20539" name="Picture 131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40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41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2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AutoShape 135"/>
                <p:cNvSpPr>
                  <a:spLocks noChangeArrowheads="1"/>
                </p:cNvSpPr>
                <p:nvPr/>
              </p:nvSpPr>
              <p:spPr bwMode="auto">
                <a:xfrm>
                  <a:off x="4799" y="1689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AutoShape 136"/>
                <p:cNvSpPr>
                  <a:spLocks noChangeArrowheads="1"/>
                </p:cNvSpPr>
                <p:nvPr/>
              </p:nvSpPr>
              <p:spPr bwMode="auto">
                <a:xfrm>
                  <a:off x="4799" y="833"/>
                  <a:ext cx="96" cy="895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45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46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56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7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8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9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0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1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2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3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47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48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49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0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1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2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3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4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5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1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20536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7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8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2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20533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4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5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3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20530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1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2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4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05" name="Group 169"/>
            <p:cNvGrpSpPr>
              <a:grpSpLocks/>
            </p:cNvGrpSpPr>
            <p:nvPr/>
          </p:nvGrpSpPr>
          <p:grpSpPr bwMode="auto">
            <a:xfrm rot="7756139">
              <a:off x="7648402" y="2708170"/>
              <a:ext cx="364793" cy="211451"/>
              <a:chOff x="3936" y="2304"/>
              <a:chExt cx="573" cy="380"/>
            </a:xfrm>
          </p:grpSpPr>
          <p:sp>
            <p:nvSpPr>
              <p:cNvPr id="20527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8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9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6" name="Group 173"/>
            <p:cNvGrpSpPr>
              <a:grpSpLocks/>
            </p:cNvGrpSpPr>
            <p:nvPr/>
          </p:nvGrpSpPr>
          <p:grpSpPr bwMode="auto">
            <a:xfrm rot="7334634">
              <a:off x="5073866" y="3783987"/>
              <a:ext cx="462448" cy="380128"/>
              <a:chOff x="480" y="2932"/>
              <a:chExt cx="573" cy="380"/>
            </a:xfrm>
          </p:grpSpPr>
          <p:sp>
            <p:nvSpPr>
              <p:cNvPr id="20524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5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6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7" name="Group 177"/>
            <p:cNvGrpSpPr>
              <a:grpSpLocks/>
            </p:cNvGrpSpPr>
            <p:nvPr/>
          </p:nvGrpSpPr>
          <p:grpSpPr bwMode="auto">
            <a:xfrm>
              <a:off x="5350689" y="3569308"/>
              <a:ext cx="186432" cy="215487"/>
              <a:chOff x="1171" y="2732"/>
              <a:chExt cx="231" cy="267"/>
            </a:xfrm>
          </p:grpSpPr>
          <p:sp>
            <p:nvSpPr>
              <p:cNvPr id="20521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2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3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8" name="Group 181"/>
            <p:cNvGrpSpPr>
              <a:grpSpLocks/>
            </p:cNvGrpSpPr>
            <p:nvPr/>
          </p:nvGrpSpPr>
          <p:grpSpPr bwMode="auto">
            <a:xfrm rot="-2836128">
              <a:off x="8288001" y="4005527"/>
              <a:ext cx="362372" cy="240505"/>
              <a:chOff x="480" y="2932"/>
              <a:chExt cx="573" cy="380"/>
            </a:xfrm>
          </p:grpSpPr>
          <p:sp>
            <p:nvSpPr>
              <p:cNvPr id="20518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9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0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9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14" name="Picture 555" descr="tankRi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5" name="Picture 556" descr="3manjee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6" name="Picture 557" descr="TankLef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7" name="Picture 558" descr="humveewithsoldierandmonito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inalar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03288"/>
            <a:ext cx="55086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Problem Set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4475" y="1882775"/>
            <a:ext cx="349885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Cognitive Radios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Ad-hoc Radio Networks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MIMO Communications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38125" y="1493838"/>
            <a:ext cx="2824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u="sng"/>
              <a:t>Motivating Scenarios: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01625" y="5559425"/>
            <a:ext cx="46926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5000"/>
              </a:spcBef>
              <a:buSzPct val="125000"/>
            </a:pPr>
            <a:r>
              <a:rPr lang="en-US" sz="1800" b="1"/>
              <a:t>LLAMAComm combines all three!</a:t>
            </a:r>
          </a:p>
          <a:p>
            <a:endParaRPr 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Adaptive Cognitive Radio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63638"/>
            <a:ext cx="7921625" cy="16891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Radio spectrum is underutilized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Cognitive radios identify and occupy time-frequency gaps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Requires simulating a wide range of center frequencies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88975" y="2651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Spectrum Occupancy</a:t>
            </a:r>
          </a:p>
        </p:txBody>
      </p:sp>
      <p:sp>
        <p:nvSpPr>
          <p:cNvPr id="24581" name="Rectangle 36"/>
          <p:cNvSpPr>
            <a:spLocks noChangeArrowheads="1"/>
          </p:cNvSpPr>
          <p:nvPr/>
        </p:nvSpPr>
        <p:spPr bwMode="auto">
          <a:xfrm>
            <a:off x="2179638" y="6040438"/>
            <a:ext cx="1027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Time (Sec)</a:t>
            </a:r>
            <a:endParaRPr lang="en-US" b="1"/>
          </a:p>
        </p:txBody>
      </p:sp>
      <p:sp>
        <p:nvSpPr>
          <p:cNvPr id="24582" name="Rectangle 37"/>
          <p:cNvSpPr>
            <a:spLocks noChangeArrowheads="1"/>
          </p:cNvSpPr>
          <p:nvPr/>
        </p:nvSpPr>
        <p:spPr bwMode="auto">
          <a:xfrm rot="-5400000">
            <a:off x="-648494" y="4140994"/>
            <a:ext cx="1636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Frequency (MHz)</a:t>
            </a:r>
            <a:endParaRPr lang="en-US" b="1"/>
          </a:p>
        </p:txBody>
      </p:sp>
      <p:sp>
        <p:nvSpPr>
          <p:cNvPr id="24583" name="Rectangle 46"/>
          <p:cNvSpPr>
            <a:spLocks noChangeArrowheads="1"/>
          </p:cNvSpPr>
          <p:nvPr/>
        </p:nvSpPr>
        <p:spPr bwMode="auto">
          <a:xfrm>
            <a:off x="695325" y="58197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4" name="Rectangle 52"/>
          <p:cNvSpPr>
            <a:spLocks noChangeArrowheads="1"/>
          </p:cNvSpPr>
          <p:nvPr/>
        </p:nvSpPr>
        <p:spPr bwMode="auto">
          <a:xfrm>
            <a:off x="156527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.25</a:t>
            </a:r>
            <a:endParaRPr lang="en-US" sz="1200" b="1"/>
          </a:p>
        </p:txBody>
      </p:sp>
      <p:sp>
        <p:nvSpPr>
          <p:cNvPr id="24585" name="Rectangle 69"/>
          <p:cNvSpPr>
            <a:spLocks noChangeArrowheads="1"/>
          </p:cNvSpPr>
          <p:nvPr/>
        </p:nvSpPr>
        <p:spPr bwMode="auto">
          <a:xfrm>
            <a:off x="309563" y="518636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-1.0</a:t>
            </a:r>
            <a:endParaRPr lang="en-US" sz="1200" b="1"/>
          </a:p>
        </p:txBody>
      </p:sp>
      <p:sp>
        <p:nvSpPr>
          <p:cNvPr id="24586" name="Rectangle 74"/>
          <p:cNvSpPr>
            <a:spLocks noChangeArrowheads="1"/>
          </p:cNvSpPr>
          <p:nvPr/>
        </p:nvSpPr>
        <p:spPr bwMode="auto">
          <a:xfrm>
            <a:off x="395288" y="384651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87" name="Rectangle 79"/>
          <p:cNvSpPr>
            <a:spLocks noChangeArrowheads="1"/>
          </p:cNvSpPr>
          <p:nvPr/>
        </p:nvSpPr>
        <p:spPr bwMode="auto">
          <a:xfrm>
            <a:off x="423863" y="4292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8" name="Rectangle 84"/>
          <p:cNvSpPr>
            <a:spLocks noChangeArrowheads="1"/>
          </p:cNvSpPr>
          <p:nvPr/>
        </p:nvSpPr>
        <p:spPr bwMode="auto">
          <a:xfrm>
            <a:off x="357188" y="3408363"/>
            <a:ext cx="211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89" name="Rectangle 87"/>
          <p:cNvSpPr>
            <a:spLocks noChangeArrowheads="1"/>
          </p:cNvSpPr>
          <p:nvPr/>
        </p:nvSpPr>
        <p:spPr bwMode="auto">
          <a:xfrm>
            <a:off x="328613" y="2990850"/>
            <a:ext cx="211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1.5</a:t>
            </a:r>
            <a:endParaRPr lang="en-US" sz="1200" b="1"/>
          </a:p>
        </p:txBody>
      </p:sp>
      <p:sp>
        <p:nvSpPr>
          <p:cNvPr id="24590" name="Rectangle 91"/>
          <p:cNvSpPr>
            <a:spLocks noChangeArrowheads="1"/>
          </p:cNvSpPr>
          <p:nvPr/>
        </p:nvSpPr>
        <p:spPr bwMode="auto">
          <a:xfrm rot="-5400000">
            <a:off x="3679826" y="3903662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Received Power (dBm)</a:t>
            </a:r>
            <a:endParaRPr lang="en-US" b="1"/>
          </a:p>
        </p:txBody>
      </p:sp>
      <p:pic>
        <p:nvPicPr>
          <p:cNvPr id="24591" name="Picture 274" descr="spectrogram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7173" r="11848" b="10669"/>
          <a:stretch>
            <a:fillRect/>
          </a:stretch>
        </p:blipFill>
        <p:spPr bwMode="auto">
          <a:xfrm>
            <a:off x="596900" y="3000375"/>
            <a:ext cx="43942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Rectangle 277"/>
          <p:cNvSpPr>
            <a:spLocks noChangeArrowheads="1"/>
          </p:cNvSpPr>
          <p:nvPr/>
        </p:nvSpPr>
        <p:spPr bwMode="auto">
          <a:xfrm>
            <a:off x="2552700" y="5819775"/>
            <a:ext cx="127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93" name="Rectangle 279"/>
          <p:cNvSpPr>
            <a:spLocks noChangeArrowheads="1"/>
          </p:cNvSpPr>
          <p:nvPr/>
        </p:nvSpPr>
        <p:spPr bwMode="auto">
          <a:xfrm>
            <a:off x="346392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.75</a:t>
            </a:r>
            <a:endParaRPr lang="en-US" sz="1200" b="1"/>
          </a:p>
        </p:txBody>
      </p:sp>
      <p:sp>
        <p:nvSpPr>
          <p:cNvPr id="24594" name="Rectangle 282"/>
          <p:cNvSpPr>
            <a:spLocks noChangeArrowheads="1"/>
          </p:cNvSpPr>
          <p:nvPr/>
        </p:nvSpPr>
        <p:spPr bwMode="auto">
          <a:xfrm>
            <a:off x="4448175" y="5819775"/>
            <a:ext cx="211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95" name="Rectangle 283"/>
          <p:cNvSpPr>
            <a:spLocks noChangeArrowheads="1"/>
          </p:cNvSpPr>
          <p:nvPr/>
        </p:nvSpPr>
        <p:spPr bwMode="auto">
          <a:xfrm>
            <a:off x="395288" y="4708525"/>
            <a:ext cx="177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-.5</a:t>
            </a:r>
            <a:endParaRPr lang="en-US" sz="1200" b="1"/>
          </a:p>
        </p:txBody>
      </p:sp>
      <p:sp>
        <p:nvSpPr>
          <p:cNvPr id="24596" name="Rectangle 284"/>
          <p:cNvSpPr>
            <a:spLocks noChangeArrowheads="1"/>
          </p:cNvSpPr>
          <p:nvPr/>
        </p:nvSpPr>
        <p:spPr bwMode="auto">
          <a:xfrm>
            <a:off x="300038" y="559911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-1.5</a:t>
            </a:r>
            <a:endParaRPr lang="en-US" sz="1200" b="1"/>
          </a:p>
        </p:txBody>
      </p:sp>
      <p:sp>
        <p:nvSpPr>
          <p:cNvPr id="24597" name="Rectangle 285"/>
          <p:cNvSpPr>
            <a:spLocks noChangeArrowheads="1"/>
          </p:cNvSpPr>
          <p:nvPr/>
        </p:nvSpPr>
        <p:spPr bwMode="auto">
          <a:xfrm>
            <a:off x="5006975" y="5472113"/>
            <a:ext cx="304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-140</a:t>
            </a:r>
            <a:endParaRPr lang="en-US" sz="1200" b="1"/>
          </a:p>
        </p:txBody>
      </p:sp>
      <p:sp>
        <p:nvSpPr>
          <p:cNvPr id="24598" name="Rectangle 286"/>
          <p:cNvSpPr>
            <a:spLocks noChangeArrowheads="1"/>
          </p:cNvSpPr>
          <p:nvPr/>
        </p:nvSpPr>
        <p:spPr bwMode="auto">
          <a:xfrm>
            <a:off x="4997450" y="50990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-120</a:t>
            </a:r>
            <a:endParaRPr lang="en-US" sz="1200" b="1"/>
          </a:p>
        </p:txBody>
      </p:sp>
      <p:sp>
        <p:nvSpPr>
          <p:cNvPr id="24599" name="Rectangle 287"/>
          <p:cNvSpPr>
            <a:spLocks noChangeArrowheads="1"/>
          </p:cNvSpPr>
          <p:nvPr/>
        </p:nvSpPr>
        <p:spPr bwMode="auto">
          <a:xfrm>
            <a:off x="5006975" y="469900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-100</a:t>
            </a:r>
            <a:endParaRPr lang="en-US" sz="1200" b="1"/>
          </a:p>
        </p:txBody>
      </p:sp>
      <p:sp>
        <p:nvSpPr>
          <p:cNvPr id="24600" name="Rectangle 288"/>
          <p:cNvSpPr>
            <a:spLocks noChangeArrowheads="1"/>
          </p:cNvSpPr>
          <p:nvPr/>
        </p:nvSpPr>
        <p:spPr bwMode="auto">
          <a:xfrm>
            <a:off x="4997450" y="430688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-80</a:t>
            </a:r>
            <a:endParaRPr lang="en-US" sz="1200" b="1"/>
          </a:p>
        </p:txBody>
      </p:sp>
      <p:sp>
        <p:nvSpPr>
          <p:cNvPr id="24601" name="Rectangle 289"/>
          <p:cNvSpPr>
            <a:spLocks noChangeArrowheads="1"/>
          </p:cNvSpPr>
          <p:nvPr/>
        </p:nvSpPr>
        <p:spPr bwMode="auto">
          <a:xfrm>
            <a:off x="4997450" y="390525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-60</a:t>
            </a:r>
            <a:endParaRPr lang="en-US" sz="1200" b="1"/>
          </a:p>
        </p:txBody>
      </p:sp>
      <p:sp>
        <p:nvSpPr>
          <p:cNvPr id="24602" name="Rectangle 290"/>
          <p:cNvSpPr>
            <a:spLocks noChangeArrowheads="1"/>
          </p:cNvSpPr>
          <p:nvPr/>
        </p:nvSpPr>
        <p:spPr bwMode="auto">
          <a:xfrm>
            <a:off x="4997450" y="351313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-40</a:t>
            </a:r>
            <a:endParaRPr lang="en-US" sz="1200" b="1"/>
          </a:p>
        </p:txBody>
      </p:sp>
      <p:sp>
        <p:nvSpPr>
          <p:cNvPr id="24603" name="Rectangle 291"/>
          <p:cNvSpPr>
            <a:spLocks noChangeArrowheads="1"/>
          </p:cNvSpPr>
          <p:nvPr/>
        </p:nvSpPr>
        <p:spPr bwMode="auto">
          <a:xfrm>
            <a:off x="4987925" y="311150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-20</a:t>
            </a:r>
            <a:endParaRPr lang="en-US" sz="1200" b="1"/>
          </a:p>
        </p:txBody>
      </p:sp>
      <p:grpSp>
        <p:nvGrpSpPr>
          <p:cNvPr id="24604" name="Group 389"/>
          <p:cNvGrpSpPr>
            <a:grpSpLocks/>
          </p:cNvGrpSpPr>
          <p:nvPr/>
        </p:nvGrpSpPr>
        <p:grpSpPr bwMode="auto">
          <a:xfrm>
            <a:off x="5549900" y="3127375"/>
            <a:ext cx="3352800" cy="2568575"/>
            <a:chOff x="9346812" y="1498600"/>
            <a:chExt cx="3352855" cy="2568576"/>
          </a:xfrm>
        </p:grpSpPr>
        <p:pic>
          <p:nvPicPr>
            <p:cNvPr id="210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46812" y="1498600"/>
              <a:ext cx="3351268" cy="2552701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4607" name="Oval 93"/>
            <p:cNvSpPr>
              <a:spLocks noChangeArrowheads="1"/>
            </p:cNvSpPr>
            <p:nvPr/>
          </p:nvSpPr>
          <p:spPr bwMode="auto">
            <a:xfrm rot="1528423">
              <a:off x="9585147" y="2752726"/>
              <a:ext cx="658812" cy="1314450"/>
            </a:xfrm>
            <a:prstGeom prst="ellipse">
              <a:avLst/>
            </a:prstGeom>
            <a:solidFill>
              <a:srgbClr val="FFFF00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Line 4"/>
            <p:cNvSpPr>
              <a:spLocks noChangeShapeType="1"/>
            </p:cNvSpPr>
            <p:nvPr/>
          </p:nvSpPr>
          <p:spPr bwMode="auto">
            <a:xfrm flipV="1">
              <a:off x="9793396" y="3634516"/>
              <a:ext cx="3650" cy="1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9" name="Line 5"/>
            <p:cNvSpPr>
              <a:spLocks noChangeShapeType="1"/>
            </p:cNvSpPr>
            <p:nvPr/>
          </p:nvSpPr>
          <p:spPr bwMode="auto">
            <a:xfrm flipV="1">
              <a:off x="9753849" y="3647329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0" name="Line 6"/>
            <p:cNvSpPr>
              <a:spLocks noChangeShapeType="1"/>
            </p:cNvSpPr>
            <p:nvPr/>
          </p:nvSpPr>
          <p:spPr bwMode="auto">
            <a:xfrm flipV="1">
              <a:off x="9714301" y="3659387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V="1">
              <a:off x="9460587" y="3033837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9512304" y="3030069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9488575" y="3030822"/>
              <a:ext cx="0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 flipH="1" flipV="1">
              <a:off x="12558689" y="3221502"/>
              <a:ext cx="608" cy="104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5" name="Arc 15"/>
            <p:cNvSpPr>
              <a:spLocks/>
            </p:cNvSpPr>
            <p:nvPr/>
          </p:nvSpPr>
          <p:spPr bwMode="auto">
            <a:xfrm rot="-6008507">
              <a:off x="12228130" y="3595565"/>
              <a:ext cx="210275" cy="197738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616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6301" y="2213838"/>
              <a:ext cx="272574" cy="7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7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628" y="2871043"/>
              <a:ext cx="191654" cy="53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8" name="Group 26"/>
            <p:cNvGrpSpPr>
              <a:grpSpLocks/>
            </p:cNvGrpSpPr>
            <p:nvPr/>
          </p:nvGrpSpPr>
          <p:grpSpPr bwMode="auto">
            <a:xfrm>
              <a:off x="10652676" y="2978783"/>
              <a:ext cx="45453" cy="162820"/>
              <a:chOff x="1914" y="3609"/>
              <a:chExt cx="121" cy="327"/>
            </a:xfrm>
          </p:grpSpPr>
          <p:pic>
            <p:nvPicPr>
              <p:cNvPr id="24761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62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24763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64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2" y="1684"/>
                  <a:ext cx="153" cy="87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2" y="806"/>
                  <a:ext cx="153" cy="87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67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68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5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69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0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1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2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4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6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7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19" name="Group 52"/>
            <p:cNvGrpSpPr>
              <a:grpSpLocks/>
            </p:cNvGrpSpPr>
            <p:nvPr/>
          </p:nvGrpSpPr>
          <p:grpSpPr bwMode="auto">
            <a:xfrm>
              <a:off x="10365315" y="3046502"/>
              <a:ext cx="46240" cy="197606"/>
              <a:chOff x="1920" y="3609"/>
              <a:chExt cx="115" cy="327"/>
            </a:xfrm>
          </p:grpSpPr>
          <p:pic>
            <p:nvPicPr>
              <p:cNvPr id="24736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37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24738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9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AutoShape 57"/>
                <p:cNvSpPr>
                  <a:spLocks noChangeArrowheads="1"/>
                </p:cNvSpPr>
                <p:nvPr/>
              </p:nvSpPr>
              <p:spPr bwMode="auto">
                <a:xfrm>
                  <a:off x="4749" y="1659"/>
                  <a:ext cx="159" cy="942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AutoShape 58"/>
                <p:cNvSpPr>
                  <a:spLocks noChangeArrowheads="1"/>
                </p:cNvSpPr>
                <p:nvPr/>
              </p:nvSpPr>
              <p:spPr bwMode="auto">
                <a:xfrm>
                  <a:off x="4749" y="828"/>
                  <a:ext cx="159" cy="88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42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43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5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4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5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6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7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9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60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44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4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6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7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9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0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1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2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0" name="Group 78"/>
            <p:cNvGrpSpPr>
              <a:grpSpLocks/>
            </p:cNvGrpSpPr>
            <p:nvPr/>
          </p:nvGrpSpPr>
          <p:grpSpPr bwMode="auto">
            <a:xfrm>
              <a:off x="10472399" y="3422734"/>
              <a:ext cx="82746" cy="267555"/>
              <a:chOff x="1920" y="3603"/>
              <a:chExt cx="115" cy="333"/>
            </a:xfrm>
          </p:grpSpPr>
          <p:pic>
            <p:nvPicPr>
              <p:cNvPr id="24711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12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713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AutoShape 83"/>
                <p:cNvSpPr>
                  <a:spLocks noChangeArrowheads="1"/>
                </p:cNvSpPr>
                <p:nvPr/>
              </p:nvSpPr>
              <p:spPr bwMode="auto">
                <a:xfrm>
                  <a:off x="4826" y="1694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AutoShape 84"/>
                <p:cNvSpPr>
                  <a:spLocks noChangeArrowheads="1"/>
                </p:cNvSpPr>
                <p:nvPr/>
              </p:nvSpPr>
              <p:spPr bwMode="auto">
                <a:xfrm>
                  <a:off x="4826" y="819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17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18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8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1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2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3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4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5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19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0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1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2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3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4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5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6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7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1" name="Group 104"/>
            <p:cNvGrpSpPr>
              <a:grpSpLocks/>
            </p:cNvGrpSpPr>
            <p:nvPr/>
          </p:nvGrpSpPr>
          <p:grpSpPr bwMode="auto">
            <a:xfrm>
              <a:off x="10942711" y="3349627"/>
              <a:ext cx="82746" cy="267555"/>
              <a:chOff x="1920" y="3603"/>
              <a:chExt cx="115" cy="333"/>
            </a:xfrm>
          </p:grpSpPr>
          <p:pic>
            <p:nvPicPr>
              <p:cNvPr id="24686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87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88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9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36" y="169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36" y="82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92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93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03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4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5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6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7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8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9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10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94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95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6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9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1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2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2" name="Group 130"/>
            <p:cNvGrpSpPr>
              <a:grpSpLocks/>
            </p:cNvGrpSpPr>
            <p:nvPr/>
          </p:nvGrpSpPr>
          <p:grpSpPr bwMode="auto">
            <a:xfrm>
              <a:off x="10728546" y="3611152"/>
              <a:ext cx="82746" cy="267555"/>
              <a:chOff x="1920" y="3603"/>
              <a:chExt cx="115" cy="333"/>
            </a:xfrm>
          </p:grpSpPr>
          <p:pic>
            <p:nvPicPr>
              <p:cNvPr id="24661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62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63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64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40" y="170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40" y="83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67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68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8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9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0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1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2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3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4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5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69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0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1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2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3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4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5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6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7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3" name="Group 156"/>
            <p:cNvGrpSpPr>
              <a:grpSpLocks/>
            </p:cNvGrpSpPr>
            <p:nvPr/>
          </p:nvGrpSpPr>
          <p:grpSpPr bwMode="auto">
            <a:xfrm rot="-2898874">
              <a:off x="9672382" y="3465782"/>
              <a:ext cx="431856" cy="231202"/>
              <a:chOff x="3936" y="2304"/>
              <a:chExt cx="573" cy="380"/>
            </a:xfrm>
          </p:grpSpPr>
          <p:sp>
            <p:nvSpPr>
              <p:cNvPr id="24658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9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60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4" name="Group 160"/>
            <p:cNvGrpSpPr>
              <a:grpSpLocks/>
            </p:cNvGrpSpPr>
            <p:nvPr/>
          </p:nvGrpSpPr>
          <p:grpSpPr bwMode="auto">
            <a:xfrm rot="-8236128">
              <a:off x="12402323" y="3060969"/>
              <a:ext cx="273183" cy="224595"/>
              <a:chOff x="480" y="2932"/>
              <a:chExt cx="573" cy="380"/>
            </a:xfrm>
          </p:grpSpPr>
          <p:sp>
            <p:nvSpPr>
              <p:cNvPr id="24655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6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7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5" name="Group 164"/>
            <p:cNvGrpSpPr>
              <a:grpSpLocks/>
            </p:cNvGrpSpPr>
            <p:nvPr/>
          </p:nvGrpSpPr>
          <p:grpSpPr bwMode="auto">
            <a:xfrm rot="5377720">
              <a:off x="9378412" y="2862594"/>
              <a:ext cx="376084" cy="285960"/>
              <a:chOff x="4884" y="2737"/>
              <a:chExt cx="499" cy="470"/>
            </a:xfrm>
          </p:grpSpPr>
          <p:sp>
            <p:nvSpPr>
              <p:cNvPr id="24652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3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4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26" name="Line 168"/>
            <p:cNvSpPr>
              <a:spLocks noChangeShapeType="1"/>
            </p:cNvSpPr>
            <p:nvPr/>
          </p:nvSpPr>
          <p:spPr bwMode="auto">
            <a:xfrm flipV="1">
              <a:off x="10543585" y="3008966"/>
              <a:ext cx="101607" cy="37533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27" name="Group 169"/>
            <p:cNvGrpSpPr>
              <a:grpSpLocks/>
            </p:cNvGrpSpPr>
            <p:nvPr/>
          </p:nvGrpSpPr>
          <p:grpSpPr bwMode="auto">
            <a:xfrm rot="7756139">
              <a:off x="11681364" y="2302952"/>
              <a:ext cx="340661" cy="159408"/>
              <a:chOff x="3936" y="2304"/>
              <a:chExt cx="573" cy="380"/>
            </a:xfrm>
          </p:grpSpPr>
          <p:sp>
            <p:nvSpPr>
              <p:cNvPr id="24649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0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1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8" name="Group 173"/>
            <p:cNvGrpSpPr>
              <a:grpSpLocks/>
            </p:cNvGrpSpPr>
            <p:nvPr/>
          </p:nvGrpSpPr>
          <p:grpSpPr bwMode="auto">
            <a:xfrm rot="7334634">
              <a:off x="9731699" y="3322781"/>
              <a:ext cx="431856" cy="286569"/>
              <a:chOff x="480" y="2932"/>
              <a:chExt cx="573" cy="380"/>
            </a:xfrm>
          </p:grpSpPr>
          <p:sp>
            <p:nvSpPr>
              <p:cNvPr id="24646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7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8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9" name="Group 177"/>
            <p:cNvGrpSpPr>
              <a:grpSpLocks/>
            </p:cNvGrpSpPr>
            <p:nvPr/>
          </p:nvGrpSpPr>
          <p:grpSpPr bwMode="auto">
            <a:xfrm>
              <a:off x="9982010" y="3088101"/>
              <a:ext cx="140546" cy="201232"/>
              <a:chOff x="1171" y="2732"/>
              <a:chExt cx="231" cy="267"/>
            </a:xfrm>
          </p:grpSpPr>
          <p:sp>
            <p:nvSpPr>
              <p:cNvPr id="24643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4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5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30" name="Group 181"/>
            <p:cNvGrpSpPr>
              <a:grpSpLocks/>
            </p:cNvGrpSpPr>
            <p:nvPr/>
          </p:nvGrpSpPr>
          <p:grpSpPr bwMode="auto">
            <a:xfrm rot="-2836128">
              <a:off x="12163764" y="3517104"/>
              <a:ext cx="338400" cy="181310"/>
              <a:chOff x="480" y="2932"/>
              <a:chExt cx="573" cy="380"/>
            </a:xfrm>
          </p:grpSpPr>
          <p:sp>
            <p:nvSpPr>
              <p:cNvPr id="24640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1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2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31" name="Line 185"/>
            <p:cNvSpPr>
              <a:spLocks noChangeShapeType="1"/>
            </p:cNvSpPr>
            <p:nvPr/>
          </p:nvSpPr>
          <p:spPr bwMode="auto">
            <a:xfrm flipV="1">
              <a:off x="10432851" y="2981080"/>
              <a:ext cx="189829" cy="6933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186"/>
            <p:cNvSpPr>
              <a:spLocks noChangeShapeType="1"/>
            </p:cNvSpPr>
            <p:nvPr/>
          </p:nvSpPr>
          <p:spPr bwMode="auto">
            <a:xfrm>
              <a:off x="10417032" y="3078304"/>
              <a:ext cx="79095" cy="32106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187"/>
            <p:cNvSpPr>
              <a:spLocks noChangeShapeType="1"/>
            </p:cNvSpPr>
            <p:nvPr/>
          </p:nvSpPr>
          <p:spPr bwMode="auto">
            <a:xfrm flipV="1">
              <a:off x="10566096" y="3387311"/>
              <a:ext cx="380875" cy="4898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188"/>
            <p:cNvSpPr>
              <a:spLocks noChangeShapeType="1"/>
            </p:cNvSpPr>
            <p:nvPr/>
          </p:nvSpPr>
          <p:spPr bwMode="auto">
            <a:xfrm>
              <a:off x="10552710" y="3460417"/>
              <a:ext cx="189829" cy="14772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189"/>
            <p:cNvSpPr>
              <a:spLocks noChangeShapeType="1"/>
            </p:cNvSpPr>
            <p:nvPr/>
          </p:nvSpPr>
          <p:spPr bwMode="auto">
            <a:xfrm flipV="1">
              <a:off x="10799123" y="3431024"/>
              <a:ext cx="150889" cy="1537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636" name="Picture 238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7431" y="3228595"/>
              <a:ext cx="482236" cy="33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7" name="Picture 239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627" y="3620067"/>
              <a:ext cx="452990" cy="42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8" name="Picture 240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604" y="2992106"/>
              <a:ext cx="332400" cy="2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9" name="Picture 241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8033" y="3742415"/>
              <a:ext cx="385281" cy="25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605" name="Text Box 4"/>
          <p:cNvSpPr txBox="1">
            <a:spLocks noChangeArrowheads="1"/>
          </p:cNvSpPr>
          <p:nvPr/>
        </p:nvSpPr>
        <p:spPr bwMode="auto">
          <a:xfrm>
            <a:off x="5299075" y="2795588"/>
            <a:ext cx="3844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Cognitive Radio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60" name="Picture 4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0" y="1612900"/>
            <a:ext cx="6059488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6627" name="Picture 187" descr="tankRig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08475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Wireless Ad-hoc Networks</a:t>
            </a: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84138" y="1600200"/>
            <a:ext cx="26860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Formed dynamically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Multi-hop communications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Nodes interact asynchronously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Simulation provides datalink layer control</a:t>
            </a:r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 rot="1900811">
            <a:off x="4400550" y="3832225"/>
            <a:ext cx="1746250" cy="1425575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3648075" y="4887913"/>
            <a:ext cx="635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 flipV="1">
            <a:off x="3578225" y="49085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V="1">
            <a:off x="3506788" y="49260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V="1">
            <a:off x="3046413" y="3963988"/>
            <a:ext cx="1587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3140075" y="3957638"/>
            <a:ext cx="1588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3097213" y="3960813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H="1" flipV="1">
            <a:off x="8648700" y="4254500"/>
            <a:ext cx="1588" cy="160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Arc 17"/>
          <p:cNvSpPr>
            <a:spLocks/>
          </p:cNvSpPr>
          <p:nvPr/>
        </p:nvSpPr>
        <p:spPr bwMode="auto">
          <a:xfrm rot="-6008507">
            <a:off x="8078787" y="4802188"/>
            <a:ext cx="322263" cy="35718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18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2705100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9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713163"/>
            <a:ext cx="3444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1" name="Group 20"/>
          <p:cNvGrpSpPr>
            <a:grpSpLocks/>
          </p:cNvGrpSpPr>
          <p:nvPr/>
        </p:nvGrpSpPr>
        <p:grpSpPr bwMode="auto">
          <a:xfrm>
            <a:off x="5205413" y="3876675"/>
            <a:ext cx="79375" cy="254000"/>
            <a:chOff x="1920" y="3603"/>
            <a:chExt cx="115" cy="333"/>
          </a:xfrm>
        </p:grpSpPr>
        <p:pic>
          <p:nvPicPr>
            <p:cNvPr id="26785" name="Picture 21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86" name="Group 2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87" name="AutoShape 2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8" name="AutoShape 2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481" name="AutoShape 25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482" name="AutoShape 26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91" name="AutoShape 2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92" name="Group 2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802" name="Line 2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3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4" name="Line 3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5" name="Line 3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6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7" name="Line 3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8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9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93" name="Group 3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94" name="Line 3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6" name="Line 4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7" name="Line 4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9" name="Line 4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1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2" name="Group 46"/>
          <p:cNvGrpSpPr>
            <a:grpSpLocks/>
          </p:cNvGrpSpPr>
          <p:nvPr/>
        </p:nvGrpSpPr>
        <p:grpSpPr bwMode="auto">
          <a:xfrm>
            <a:off x="4683125" y="3978275"/>
            <a:ext cx="82550" cy="309563"/>
            <a:chOff x="1920" y="3603"/>
            <a:chExt cx="115" cy="333"/>
          </a:xfrm>
        </p:grpSpPr>
        <p:pic>
          <p:nvPicPr>
            <p:cNvPr id="26760" name="Picture 47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61" name="Group 4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62" name="AutoShape 4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3" name="AutoShape 5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07" name="AutoShape 51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08" name="AutoShape 52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66" name="AutoShape 5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67" name="Group 5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77" name="Line 5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9" name="Line 5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0" name="Line 5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2" name="Line 6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68" name="Group 6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69" name="Line 6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1" name="Line 6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2" name="Line 6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4" name="Line 6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5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6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3" name="Group 72"/>
          <p:cNvGrpSpPr>
            <a:grpSpLocks/>
          </p:cNvGrpSpPr>
          <p:nvPr/>
        </p:nvGrpSpPr>
        <p:grpSpPr bwMode="auto">
          <a:xfrm>
            <a:off x="4875213" y="4562475"/>
            <a:ext cx="150812" cy="411163"/>
            <a:chOff x="1920" y="3603"/>
            <a:chExt cx="115" cy="333"/>
          </a:xfrm>
        </p:grpSpPr>
        <p:pic>
          <p:nvPicPr>
            <p:cNvPr id="26735" name="Picture 73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36" name="Group 7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37" name="AutoShape 7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7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33" name="AutoShape 77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34" name="AutoShape 78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41" name="AutoShape 7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42" name="Group 8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52" name="Line 8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3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4" name="Line 8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5" name="Line 8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7" name="Line 8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9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43" name="Group 8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44" name="Line 9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5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6" name="Line 9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7" name="Line 9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9" name="Line 9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0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1" name="Line 9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4" name="Group 98"/>
          <p:cNvGrpSpPr>
            <a:grpSpLocks/>
          </p:cNvGrpSpPr>
          <p:nvPr/>
        </p:nvGrpSpPr>
        <p:grpSpPr bwMode="auto">
          <a:xfrm>
            <a:off x="5726113" y="4449763"/>
            <a:ext cx="149225" cy="411162"/>
            <a:chOff x="1920" y="3603"/>
            <a:chExt cx="115" cy="333"/>
          </a:xfrm>
        </p:grpSpPr>
        <p:pic>
          <p:nvPicPr>
            <p:cNvPr id="26710" name="Picture 99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11" name="Group 10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12" name="AutoShape 10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3" name="AutoShape 10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59" name="AutoShape 103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60" name="AutoShape 104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16" name="AutoShape 10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17" name="Group 10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27" name="Line 10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8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9" name="Line 10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0" name="Line 11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1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2" name="Line 11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3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4" name="Line 11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18" name="Group 11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19" name="Line 11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1" name="Line 11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2" name="Line 11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3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4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6" name="Line 12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5" name="Group 124"/>
          <p:cNvGrpSpPr>
            <a:grpSpLocks/>
          </p:cNvGrpSpPr>
          <p:nvPr/>
        </p:nvGrpSpPr>
        <p:grpSpPr bwMode="auto">
          <a:xfrm>
            <a:off x="5338763" y="4852988"/>
            <a:ext cx="149225" cy="411162"/>
            <a:chOff x="1920" y="3603"/>
            <a:chExt cx="115" cy="333"/>
          </a:xfrm>
        </p:grpSpPr>
        <p:pic>
          <p:nvPicPr>
            <p:cNvPr id="26685" name="Picture 125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86" name="Group 12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687" name="AutoShape 12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8" name="AutoShape 12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85" name="AutoShape 129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86" name="AutoShape 130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691" name="AutoShape 13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692" name="Group 13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02" name="Line 13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3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4" name="Line 13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5" name="Line 13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7" name="Line 13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9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93" name="Group 14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694" name="Line 14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5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6" name="Line 14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7" name="Line 14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8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9" name="Line 14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0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1" name="Line 14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6" name="Group 150"/>
          <p:cNvGrpSpPr>
            <a:grpSpLocks/>
          </p:cNvGrpSpPr>
          <p:nvPr/>
        </p:nvGrpSpPr>
        <p:grpSpPr bwMode="auto">
          <a:xfrm>
            <a:off x="2981325" y="2701925"/>
            <a:ext cx="5878513" cy="2436813"/>
            <a:chOff x="1007" y="1266"/>
            <a:chExt cx="3703" cy="1535"/>
          </a:xfrm>
        </p:grpSpPr>
        <p:grpSp>
          <p:nvGrpSpPr>
            <p:cNvPr id="26651" name="Group 151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6682" name="Arc 152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3" name="Arc 153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4" name="Arc 154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2" name="Group 155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6679" name="Arc 156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0" name="Arc 157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1" name="Arc 158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3" name="Group 159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6676" name="Arc 160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7" name="Arc 161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Arc 162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4" name="Line 163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55" name="Group 164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6673" name="Arc 16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4" name="Arc 16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5" name="Arc 16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6" name="Group 168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6670" name="Arc 16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1" name="Arc 17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Arc 17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7" name="Group 172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6667" name="Arc 173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8" name="Arc 174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9" name="Arc 175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8" name="Group 176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6664" name="Arc 177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5" name="Arc 178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6" name="Arc 179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9" name="Line 180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81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82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3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84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647" name="Picture 186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4879975"/>
            <a:ext cx="8191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963988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191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5059363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0" name="Text Box 4"/>
          <p:cNvSpPr txBox="1">
            <a:spLocks noChangeArrowheads="1"/>
          </p:cNvSpPr>
          <p:nvPr/>
        </p:nvSpPr>
        <p:spPr bwMode="auto">
          <a:xfrm>
            <a:off x="3932238" y="17494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Ad-Hoc Network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06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438" y="1620838"/>
            <a:ext cx="6059487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28675" name="Oval 3"/>
          <p:cNvSpPr>
            <a:spLocks noChangeArrowheads="1"/>
          </p:cNvSpPr>
          <p:nvPr/>
        </p:nvSpPr>
        <p:spPr bwMode="auto">
          <a:xfrm rot="1900811">
            <a:off x="7297738" y="2641600"/>
            <a:ext cx="755650" cy="846138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 rot="1900811">
            <a:off x="4011613" y="3657600"/>
            <a:ext cx="649287" cy="63500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 rot="1900811">
            <a:off x="3184525" y="4897438"/>
            <a:ext cx="769938" cy="61595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2954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ts val="3000"/>
              </a:lnSpc>
            </a:pPr>
            <a:r>
              <a:rPr lang="en-US" sz="2800" b="1">
                <a:solidFill>
                  <a:schemeClr val="tx2"/>
                </a:solidFill>
              </a:rPr>
              <a:t>MIMO Communication</a:t>
            </a:r>
            <a:br>
              <a:rPr lang="en-US" sz="2800" b="1">
                <a:solidFill>
                  <a:schemeClr val="tx2"/>
                </a:solidFill>
              </a:rPr>
            </a:br>
            <a:r>
              <a:rPr lang="en-US" sz="2400" b="1">
                <a:solidFill>
                  <a:schemeClr val="tx2"/>
                </a:solidFill>
              </a:rPr>
              <a:t>Multiple-Input Multiple-Output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85725" y="1592263"/>
            <a:ext cx="2624138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Arrays of antennas at transmitter and receiver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Increases reliability and throughput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Adaptively nulls interference sources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Simulate space-time-frequency correlations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 rot="1900811">
            <a:off x="2900363" y="3843338"/>
            <a:ext cx="573087" cy="604837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3656013" y="4895850"/>
            <a:ext cx="6350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3586163" y="49164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3514725" y="49339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3"/>
          <p:cNvSpPr>
            <a:spLocks noChangeShapeType="1"/>
          </p:cNvSpPr>
          <p:nvPr/>
        </p:nvSpPr>
        <p:spPr bwMode="auto">
          <a:xfrm flipV="1">
            <a:off x="3054350" y="3971925"/>
            <a:ext cx="1588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4"/>
          <p:cNvSpPr>
            <a:spLocks noChangeShapeType="1"/>
          </p:cNvSpPr>
          <p:nvPr/>
        </p:nvSpPr>
        <p:spPr bwMode="auto">
          <a:xfrm flipV="1">
            <a:off x="3148013" y="3965575"/>
            <a:ext cx="1587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5"/>
          <p:cNvSpPr>
            <a:spLocks noChangeShapeType="1"/>
          </p:cNvSpPr>
          <p:nvPr/>
        </p:nvSpPr>
        <p:spPr bwMode="auto">
          <a:xfrm flipV="1">
            <a:off x="3105150" y="396875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7"/>
          <p:cNvSpPr>
            <a:spLocks noChangeShapeType="1"/>
          </p:cNvSpPr>
          <p:nvPr/>
        </p:nvSpPr>
        <p:spPr bwMode="auto">
          <a:xfrm flipH="1" flipV="1">
            <a:off x="8656638" y="4262438"/>
            <a:ext cx="1587" cy="160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20"/>
          <p:cNvSpPr>
            <a:spLocks/>
          </p:cNvSpPr>
          <p:nvPr/>
        </p:nvSpPr>
        <p:spPr bwMode="auto">
          <a:xfrm rot="-6008507">
            <a:off x="8086726" y="4810125"/>
            <a:ext cx="322262" cy="357187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89" name="Picture 2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2713038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22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3721100"/>
            <a:ext cx="3444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91" name="Group 23"/>
          <p:cNvGrpSpPr>
            <a:grpSpLocks/>
          </p:cNvGrpSpPr>
          <p:nvPr/>
        </p:nvGrpSpPr>
        <p:grpSpPr bwMode="auto">
          <a:xfrm>
            <a:off x="5213350" y="3884613"/>
            <a:ext cx="79375" cy="254000"/>
            <a:chOff x="1920" y="3603"/>
            <a:chExt cx="115" cy="333"/>
          </a:xfrm>
        </p:grpSpPr>
        <p:pic>
          <p:nvPicPr>
            <p:cNvPr id="28836" name="Picture 24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37" name="Group 25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38" name="AutoShape 26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39" name="AutoShape 27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32" name="AutoShape 28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33" name="AutoShape 29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42" name="AutoShape 30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43" name="Group 31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53" name="Line 3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5" name="Line 3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6" name="Line 3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8" name="Line 3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60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44" name="Group 40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45" name="Line 4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7" name="Line 4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8" name="Line 4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0" name="Line 4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2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2" name="Group 49"/>
          <p:cNvGrpSpPr>
            <a:grpSpLocks/>
          </p:cNvGrpSpPr>
          <p:nvPr/>
        </p:nvGrpSpPr>
        <p:grpSpPr bwMode="auto">
          <a:xfrm>
            <a:off x="4691063" y="3986213"/>
            <a:ext cx="82550" cy="309562"/>
            <a:chOff x="1920" y="3603"/>
            <a:chExt cx="115" cy="333"/>
          </a:xfrm>
        </p:grpSpPr>
        <p:pic>
          <p:nvPicPr>
            <p:cNvPr id="28811" name="Picture 50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12" name="Group 51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13" name="AutoShape 52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14" name="AutoShape 53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58" name="AutoShape 54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59" name="AutoShape 55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17" name="AutoShape 56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18" name="Group 57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28" name="Line 5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9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0" name="Line 6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1" name="Line 6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3" name="Line 6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5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19" name="Group 66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20" name="Line 6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1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2" name="Line 6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3" name="Line 7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5" name="Line 7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7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3" name="Group 75"/>
          <p:cNvGrpSpPr>
            <a:grpSpLocks/>
          </p:cNvGrpSpPr>
          <p:nvPr/>
        </p:nvGrpSpPr>
        <p:grpSpPr bwMode="auto">
          <a:xfrm>
            <a:off x="4883150" y="4570413"/>
            <a:ext cx="150813" cy="411162"/>
            <a:chOff x="1920" y="3603"/>
            <a:chExt cx="115" cy="333"/>
          </a:xfrm>
        </p:grpSpPr>
        <p:pic>
          <p:nvPicPr>
            <p:cNvPr id="28786" name="Picture 76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87" name="Group 77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88" name="AutoShape 78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89" name="AutoShape 79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84" name="AutoShape 80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85" name="AutoShape 81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92" name="AutoShape 82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93" name="Group 83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03" name="Line 8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4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5" name="Line 8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6" name="Line 8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7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8" name="Line 8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9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10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94" name="Group 92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95" name="Line 9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6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7" name="Line 9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8" name="Line 9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9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0" name="Line 9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1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2" name="Line 10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4" name="Group 101"/>
          <p:cNvGrpSpPr>
            <a:grpSpLocks/>
          </p:cNvGrpSpPr>
          <p:nvPr/>
        </p:nvGrpSpPr>
        <p:grpSpPr bwMode="auto">
          <a:xfrm>
            <a:off x="5734050" y="4457700"/>
            <a:ext cx="149225" cy="411163"/>
            <a:chOff x="1920" y="3603"/>
            <a:chExt cx="115" cy="333"/>
          </a:xfrm>
        </p:grpSpPr>
        <p:pic>
          <p:nvPicPr>
            <p:cNvPr id="28761" name="Picture 102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62" name="Group 103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63" name="AutoShape 104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64" name="AutoShape 105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10" name="AutoShape 106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11" name="AutoShape 107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67" name="AutoShape 108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68" name="Group 109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78" name="Line 11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9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0" name="Line 11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1" name="Line 11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2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3" name="Line 11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4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5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69" name="Group 118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70" name="Line 11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1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2" name="Line 12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3" name="Line 12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4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5" name="Line 12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6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7" name="Line 12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5" name="Group 127"/>
          <p:cNvGrpSpPr>
            <a:grpSpLocks/>
          </p:cNvGrpSpPr>
          <p:nvPr/>
        </p:nvGrpSpPr>
        <p:grpSpPr bwMode="auto">
          <a:xfrm>
            <a:off x="5346700" y="4860925"/>
            <a:ext cx="149225" cy="411163"/>
            <a:chOff x="1920" y="3603"/>
            <a:chExt cx="115" cy="333"/>
          </a:xfrm>
        </p:grpSpPr>
        <p:pic>
          <p:nvPicPr>
            <p:cNvPr id="28736" name="Picture 128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129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38" name="AutoShape 130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9" name="AutoShape 131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36" name="AutoShape 132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37" name="AutoShape 133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42" name="AutoShape 134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43" name="Group 135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53" name="Line 13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4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5" name="Line 13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6" name="Line 13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7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8" name="Line 14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9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60" name="Line 14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44" name="Group 144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45" name="Line 14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6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7" name="Line 14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8" name="Line 14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9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0" name="Line 15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1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2" name="Line 15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6" name="Group 153"/>
          <p:cNvGrpSpPr>
            <a:grpSpLocks/>
          </p:cNvGrpSpPr>
          <p:nvPr/>
        </p:nvGrpSpPr>
        <p:grpSpPr bwMode="auto">
          <a:xfrm>
            <a:off x="2989263" y="2709863"/>
            <a:ext cx="5878512" cy="2436812"/>
            <a:chOff x="1007" y="1266"/>
            <a:chExt cx="3703" cy="1535"/>
          </a:xfrm>
        </p:grpSpPr>
        <p:grpSp>
          <p:nvGrpSpPr>
            <p:cNvPr id="28702" name="Group 154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8733" name="Arc 15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4" name="Arc 15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5" name="Arc 15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3" name="Group 158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8730" name="Arc 15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1" name="Arc 16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2" name="Arc 16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4" name="Group 162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8727" name="Arc 163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8" name="Arc 164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9" name="Arc 165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5" name="Line 166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6" name="Group 167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8724" name="Arc 168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5" name="Arc 169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6" name="Arc 170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7" name="Group 171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8721" name="Arc 17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Arc 17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Arc 17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8" name="Group 175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8718" name="Arc 176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9" name="Arc 177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0" name="Arc 178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9" name="Group 179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8715" name="Arc 180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6" name="Arc 181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7" name="Arc 182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10" name="Line 183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184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Line 185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Line 186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Line 187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8697" name="Picture 187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316413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8" name="Picture 188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887913"/>
            <a:ext cx="8191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9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971925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0" name="Picture 190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50673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Text Box 4"/>
          <p:cNvSpPr txBox="1">
            <a:spLocks noChangeArrowheads="1"/>
          </p:cNvSpPr>
          <p:nvPr/>
        </p:nvSpPr>
        <p:spPr bwMode="auto">
          <a:xfrm>
            <a:off x="3992563" y="1762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MIMO Communications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Available Wireless Network Simulators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63575" y="941388"/>
            <a:ext cx="7813675" cy="4762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Opnet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Ns2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Open source (large research user base)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QualNet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ISIS Prowler (Probabilistic Wireless Network Simulator)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Gyula Simon (Vanderbilt University)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Written in Matlab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SWANS (Scalable Wireless Network Simulator) (built on JiST)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Claimed 1,000,000 nodes simulated on a PC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Numerous cell-site planning tools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Wireless Insight (cousin to XFDTD)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Solves Maxwell Equations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2763" y="955675"/>
            <a:ext cx="8113712" cy="4821238"/>
            <a:chOff x="323" y="602"/>
            <a:chExt cx="5111" cy="3037"/>
          </a:xfrm>
        </p:grpSpPr>
        <p:sp>
          <p:nvSpPr>
            <p:cNvPr id="30726" name="AutoShape 6"/>
            <p:cNvSpPr>
              <a:spLocks noChangeArrowheads="1"/>
            </p:cNvSpPr>
            <p:nvPr/>
          </p:nvSpPr>
          <p:spPr bwMode="auto">
            <a:xfrm>
              <a:off x="323" y="602"/>
              <a:ext cx="5111" cy="2360"/>
            </a:xfrm>
            <a:prstGeom prst="roundRect">
              <a:avLst>
                <a:gd name="adj" fmla="val 8264"/>
              </a:avLst>
            </a:prstGeom>
            <a:noFill/>
            <a:ln w="508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Text Box 9"/>
            <p:cNvSpPr txBox="1">
              <a:spLocks noChangeArrowheads="1"/>
            </p:cNvSpPr>
            <p:nvPr/>
          </p:nvSpPr>
          <p:spPr bwMode="auto">
            <a:xfrm>
              <a:off x="3241" y="754"/>
              <a:ext cx="190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Physical Layer</a:t>
              </a:r>
            </a:p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Too Simple</a:t>
              </a:r>
              <a:endParaRPr lang="en-US" sz="4000" b="1">
                <a:solidFill>
                  <a:srgbClr val="0000FF"/>
                </a:solidFill>
              </a:endParaRPr>
            </a:p>
          </p:txBody>
        </p:sp>
        <p:sp>
          <p:nvSpPr>
            <p:cNvPr id="30728" name="AutoShape 7"/>
            <p:cNvSpPr>
              <a:spLocks noChangeArrowheads="1"/>
            </p:cNvSpPr>
            <p:nvPr/>
          </p:nvSpPr>
          <p:spPr bwMode="auto">
            <a:xfrm>
              <a:off x="323" y="3031"/>
              <a:ext cx="5111" cy="608"/>
            </a:xfrm>
            <a:prstGeom prst="roundRect">
              <a:avLst>
                <a:gd name="adj" fmla="val 18269"/>
              </a:avLst>
            </a:prstGeom>
            <a:noFill/>
            <a:ln w="508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0"/>
            <p:cNvSpPr txBox="1">
              <a:spLocks noChangeArrowheads="1"/>
            </p:cNvSpPr>
            <p:nvPr/>
          </p:nvSpPr>
          <p:spPr bwMode="auto">
            <a:xfrm>
              <a:off x="3212" y="3125"/>
              <a:ext cx="173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chemeClr val="hlink"/>
                  </a:solidFill>
                </a:rPr>
                <a:t>Too Complex</a:t>
              </a:r>
              <a:endParaRPr lang="en-US" sz="4000" b="1">
                <a:solidFill>
                  <a:schemeClr val="hlink"/>
                </a:solidFill>
              </a:endParaRPr>
            </a:p>
          </p:txBody>
        </p:sp>
      </p:grpSp>
      <p:sp>
        <p:nvSpPr>
          <p:cNvPr id="538638" name="Rectangle 14"/>
          <p:cNvSpPr>
            <a:spLocks noChangeArrowheads="1"/>
          </p:cNvSpPr>
          <p:nvPr/>
        </p:nvSpPr>
        <p:spPr bwMode="auto">
          <a:xfrm>
            <a:off x="663575" y="5967413"/>
            <a:ext cx="78136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 i="1">
                <a:solidFill>
                  <a:srgbClr val="009D00"/>
                </a:solidFill>
              </a:rPr>
              <a:t>Simulation should be as simple as possible, but no simpler</a:t>
            </a:r>
            <a:endParaRPr lang="en-US" b="1">
              <a:solidFill>
                <a:srgbClr val="009D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sf SIR} = \frac{L_SP_S}{L_IP_I}  template TPT1  env TPENV1  fore 0  back 16777215  eqnno 1"/>
  <p:tag name="FILENAME" val="TP_tmp"/>
  <p:tag name="ORIGWIDTH" val="50"/>
  <p:tag name="PICTUREFILESIZE" val="4254"/>
</p:tagLst>
</file>

<file path=ppt/theme/theme1.xml><?xml version="1.0" encoding="utf-8"?>
<a:theme xmlns:a="http://schemas.openxmlformats.org/drawingml/2006/main" name="NC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NC-White</Template>
  <TotalTime>121089</TotalTime>
  <Words>2554</Words>
  <Application>Microsoft Office PowerPoint</Application>
  <PresentationFormat>On-screen Show (4:3)</PresentationFormat>
  <Paragraphs>902</Paragraphs>
  <Slides>37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Symbol</vt:lpstr>
      <vt:lpstr>Times New Roman</vt:lpstr>
      <vt:lpstr>NC-White</vt:lpstr>
      <vt:lpstr>Equation</vt:lpstr>
      <vt:lpstr>Lincoln Laboratory Ad-hoc MIMO Adaptive Communication Simulation Tool </vt:lpstr>
      <vt:lpstr>PowerPoint Presentation</vt:lpstr>
      <vt:lpstr>Simulation Environment Overview</vt:lpstr>
      <vt:lpstr>Simulation Capabilities</vt:lpstr>
      <vt:lpstr>Problem Set</vt:lpstr>
      <vt:lpstr>Adaptive Cognitive Radio</vt:lpstr>
      <vt:lpstr>Wireless Ad-hoc Networks</vt:lpstr>
      <vt:lpstr>PowerPoint Presentation</vt:lpstr>
      <vt:lpstr>Available Wireless Network Simulators</vt:lpstr>
      <vt:lpstr>LLAMAComm Overview</vt:lpstr>
      <vt:lpstr>LLAMAComm Timing Diagram Example</vt:lpstr>
      <vt:lpstr>LLAMAComm Requirements</vt:lpstr>
      <vt:lpstr>Scope of LLAMAComm Path Loss Models</vt:lpstr>
      <vt:lpstr>Path Loss Example</vt:lpstr>
      <vt:lpstr>Path Loss Model 10 MHz-6 GHz, 10 m–20 km,  Multiple Environments &amp; Sites</vt:lpstr>
      <vt:lpstr>Urban/Suburban Path Loss Models at 2 GHz Node 1 Indoors</vt:lpstr>
      <vt:lpstr>Correlated Shadowing</vt:lpstr>
      <vt:lpstr>Shadowing Correlation Coefficient</vt:lpstr>
      <vt:lpstr>Channel Processing Example</vt:lpstr>
      <vt:lpstr>Signal Representation</vt:lpstr>
      <vt:lpstr>Channel Model Options</vt:lpstr>
      <vt:lpstr>‘STFCS’ channel model option</vt:lpstr>
      <vt:lpstr>SISO Channel with Doppler and Multipath</vt:lpstr>
      <vt:lpstr>Spatially Correlated Static MIMO Channel</vt:lpstr>
      <vt:lpstr>Sample the Time-Frequency Plane</vt:lpstr>
      <vt:lpstr>Interpolate the Time-Frequency Plane</vt:lpstr>
      <vt:lpstr>Convert to Doppler-Lag Plane</vt:lpstr>
      <vt:lpstr>MIMO Channel with Doppler and Multipath</vt:lpstr>
      <vt:lpstr>Building a Node Object in LLAMAComm</vt:lpstr>
      <vt:lpstr>Simulation Procedure</vt:lpstr>
      <vt:lpstr>Flowchart of the Arbitrator</vt:lpstr>
      <vt:lpstr>Receiver Controller State Machine</vt:lpstr>
      <vt:lpstr>Receiver Controller Matlab Code</vt:lpstr>
      <vt:lpstr>Timing Diagram</vt:lpstr>
      <vt:lpstr>Timing Diagram Callback Plots</vt:lpstr>
      <vt:lpstr>Node Position Map</vt:lpstr>
      <vt:lpstr>Future for LLAMAComm</vt:lpstr>
    </vt:vector>
  </TitlesOfParts>
  <Company> 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 Dix Experiment</dc:title>
  <dc:creator>John Mann</dc:creator>
  <cp:lastModifiedBy>Fawcett, Glenn - 0662 - MITLL</cp:lastModifiedBy>
  <cp:revision>310</cp:revision>
  <cp:lastPrinted>2011-10-06T22:23:53Z</cp:lastPrinted>
  <dcterms:created xsi:type="dcterms:W3CDTF">2010-08-31T19:21:24Z</dcterms:created>
  <dcterms:modified xsi:type="dcterms:W3CDTF">2019-04-03T17:12:30Z</dcterms:modified>
</cp:coreProperties>
</file>